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675" r:id="rId2"/>
  </p:sldMasterIdLst>
  <p:notesMasterIdLst>
    <p:notesMasterId r:id="rId37"/>
  </p:notesMasterIdLst>
  <p:handoutMasterIdLst>
    <p:handoutMasterId r:id="rId38"/>
  </p:handoutMasterIdLst>
  <p:sldIdLst>
    <p:sldId id="274" r:id="rId3"/>
    <p:sldId id="279" r:id="rId4"/>
    <p:sldId id="290" r:id="rId5"/>
    <p:sldId id="281" r:id="rId6"/>
    <p:sldId id="278" r:id="rId7"/>
    <p:sldId id="283" r:id="rId8"/>
    <p:sldId id="311" r:id="rId9"/>
    <p:sldId id="312" r:id="rId10"/>
    <p:sldId id="285" r:id="rId11"/>
    <p:sldId id="313" r:id="rId12"/>
    <p:sldId id="284" r:id="rId13"/>
    <p:sldId id="286" r:id="rId14"/>
    <p:sldId id="289" r:id="rId15"/>
    <p:sldId id="287" r:id="rId16"/>
    <p:sldId id="315" r:id="rId17"/>
    <p:sldId id="314" r:id="rId18"/>
    <p:sldId id="293" r:id="rId19"/>
    <p:sldId id="296" r:id="rId20"/>
    <p:sldId id="288" r:id="rId21"/>
    <p:sldId id="297" r:id="rId22"/>
    <p:sldId id="298" r:id="rId23"/>
    <p:sldId id="299" r:id="rId24"/>
    <p:sldId id="300" r:id="rId25"/>
    <p:sldId id="304" r:id="rId26"/>
    <p:sldId id="301" r:id="rId27"/>
    <p:sldId id="305" r:id="rId28"/>
    <p:sldId id="276" r:id="rId29"/>
    <p:sldId id="295" r:id="rId30"/>
    <p:sldId id="302" r:id="rId31"/>
    <p:sldId id="303" r:id="rId32"/>
    <p:sldId id="306" r:id="rId33"/>
    <p:sldId id="307" r:id="rId34"/>
    <p:sldId id="308" r:id="rId35"/>
    <p:sldId id="309" r:id="rId36"/>
  </p:sldIdLst>
  <p:sldSz cx="8640763" cy="6480175"/>
  <p:notesSz cx="6858000" cy="9144000"/>
  <p:defaultTextStyle>
    <a:defPPr>
      <a:defRPr lang="de-DE"/>
    </a:defPPr>
    <a:lvl1pPr marL="0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orient="horz" pos="3765">
          <p15:clr>
            <a:srgbClr val="A4A3A4"/>
          </p15:clr>
        </p15:guide>
        <p15:guide id="3" orient="horz" pos="2268">
          <p15:clr>
            <a:srgbClr val="A4A3A4"/>
          </p15:clr>
        </p15:guide>
        <p15:guide id="4" pos="226">
          <p15:clr>
            <a:srgbClr val="A4A3A4"/>
          </p15:clr>
        </p15:guide>
        <p15:guide id="5" pos="2131">
          <p15:clr>
            <a:srgbClr val="A4A3A4"/>
          </p15:clr>
        </p15:guide>
        <p15:guide id="6" pos="2267">
          <p15:clr>
            <a:srgbClr val="A4A3A4"/>
          </p15:clr>
        </p15:guide>
        <p15:guide id="7" pos="3175">
          <p15:clr>
            <a:srgbClr val="A4A3A4"/>
          </p15:clr>
        </p15:guide>
        <p15:guide id="8" pos="3311">
          <p15:clr>
            <a:srgbClr val="A4A3A4"/>
          </p15:clr>
        </p15:guide>
        <p15:guide id="9" pos="5216">
          <p15:clr>
            <a:srgbClr val="A4A3A4"/>
          </p15:clr>
        </p15:guide>
        <p15:guide id="10" pos="27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37"/>
    <a:srgbClr val="FFC600"/>
    <a:srgbClr val="006747"/>
    <a:srgbClr val="5F259F"/>
    <a:srgbClr val="A20067"/>
    <a:srgbClr val="FCC577"/>
    <a:srgbClr val="C2D984"/>
    <a:srgbClr val="66A491"/>
    <a:srgbClr val="CC7AA3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howGuides="1">
      <p:cViewPr varScale="1">
        <p:scale>
          <a:sx n="76" d="100"/>
          <a:sy n="76" d="100"/>
        </p:scale>
        <p:origin x="1080" y="96"/>
      </p:cViewPr>
      <p:guideLst>
        <p:guide orient="horz" pos="816"/>
        <p:guide orient="horz" pos="3765"/>
        <p:guide orient="horz" pos="2268"/>
        <p:guide pos="226"/>
        <p:guide pos="2131"/>
        <p:guide pos="2267"/>
        <p:guide pos="3175"/>
        <p:guide pos="3311"/>
        <p:guide pos="5216"/>
        <p:guide pos="27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6D2C-802E-4003-8982-4AED93F4E23A}" type="datetimeFigureOut">
              <a:rPr lang="de-DE" smtClean="0"/>
              <a:t>24.05.2017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7ACC9-D041-440C-B454-0A49DE677C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92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5F400-AC60-4F59-85C1-D5E68471C183}" type="datetimeFigureOut">
              <a:rPr lang="de-DE" smtClean="0"/>
              <a:t>24.05.2017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B3FFF-9216-4355-9C20-3038FE0E18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91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Läuft das System auf dem Steuergerät?</a:t>
            </a:r>
          </a:p>
          <a:p>
            <a:pPr marL="171450" indent="-171450">
              <a:buFontTx/>
              <a:buChar char="-"/>
            </a:pPr>
            <a:r>
              <a:rPr lang="de-DE" dirty="0"/>
              <a:t>Läuft das Konzept auf der Hardware (speziell IAV)</a:t>
            </a:r>
          </a:p>
          <a:p>
            <a:pPr marL="171450" indent="-171450">
              <a:buFontTx/>
              <a:buChar char="-"/>
            </a:pPr>
            <a:r>
              <a:rPr lang="de-DE" dirty="0"/>
              <a:t>Grobe Abschätzung am Anfang der 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B3FFF-9216-4355-9C20-3038FE0E18B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8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B3FFF-9216-4355-9C20-3038FE0E18B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7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reit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00101" y="6227763"/>
            <a:ext cx="3240212" cy="252000"/>
          </a:xfrm>
          <a:prstGeom prst="rect">
            <a:avLst/>
          </a:prstGeom>
        </p:spPr>
        <p:txBody>
          <a:bodyPr vert="horz" wrap="none" lIns="0" tIns="0" rIns="0" bIns="360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400" y="6227763"/>
            <a:ext cx="252000" cy="252412"/>
          </a:xfrm>
          <a:prstGeom prst="rect">
            <a:avLst/>
          </a:prstGeom>
        </p:spPr>
        <p:txBody>
          <a:bodyPr vert="horz" lIns="0" tIns="0" rIns="0" bIns="360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358775" y="2771775"/>
            <a:ext cx="6121400" cy="3608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00000"/>
            <a:ext cx="8640763" cy="2880000"/>
          </a:xfrm>
        </p:spPr>
        <p:txBody>
          <a:bodyPr tIns="0" anchor="ctr" anchorCtr="1">
            <a:noAutofit/>
          </a:bodyPr>
          <a:lstStyle>
            <a:lvl1pPr marL="8550" indent="0" algn="l">
              <a:spcBef>
                <a:spcPts val="600"/>
              </a:spcBef>
              <a:buFontTx/>
              <a:buNone/>
              <a:defRPr sz="1400" b="0" baseline="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Bild durch Klicken auf Symbol einfügen</a:t>
            </a:r>
            <a:br>
              <a:rPr lang="de-DE" dirty="0"/>
            </a:br>
            <a:r>
              <a:rPr lang="de-DE" dirty="0"/>
              <a:t>Bildanpassung mit „Zuschneiden“-Funktion über die rechte Maustaste</a:t>
            </a:r>
          </a:p>
        </p:txBody>
      </p:sp>
    </p:spTree>
    <p:extLst>
      <p:ext uri="{BB962C8B-B14F-4D97-AF65-F5344CB8AC3E}">
        <p14:creationId xmlns:p14="http://schemas.microsoft.com/office/powerpoint/2010/main" val="161065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schmal und 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358775" y="1295619"/>
            <a:ext cx="3024188" cy="2232719"/>
          </a:xfrm>
        </p:spPr>
        <p:txBody>
          <a:bodyPr lIns="108000" tIns="144000" rIns="72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9"/>
          </p:nvPr>
        </p:nvSpPr>
        <p:spPr>
          <a:xfrm>
            <a:off x="358775" y="3744219"/>
            <a:ext cx="3024188" cy="2232719"/>
          </a:xfrm>
        </p:spPr>
        <p:txBody>
          <a:bodyPr lIns="108000" tIns="144000" rIns="72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410" y="2951750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-72409" y="5400569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3598863" y="3744143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452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schmal u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3"/>
          <p:cNvSpPr>
            <a:spLocks noGrp="1"/>
          </p:cNvSpPr>
          <p:nvPr>
            <p:ph type="pic" sz="quarter" idx="20"/>
          </p:nvPr>
        </p:nvSpPr>
        <p:spPr>
          <a:xfrm>
            <a:off x="358775" y="1295400"/>
            <a:ext cx="3024188" cy="1512639"/>
          </a:xfrm>
        </p:spPr>
        <p:txBody>
          <a:bodyPr lIns="180000" tIns="144000" rIns="18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baseline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21"/>
          </p:nvPr>
        </p:nvSpPr>
        <p:spPr>
          <a:xfrm>
            <a:off x="358775" y="2880047"/>
            <a:ext cx="3024188" cy="1512639"/>
          </a:xfrm>
        </p:spPr>
        <p:txBody>
          <a:bodyPr lIns="180000" tIns="144000" rIns="18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9" name="Bildplatzhalter 3"/>
          <p:cNvSpPr>
            <a:spLocks noGrp="1"/>
          </p:cNvSpPr>
          <p:nvPr>
            <p:ph type="pic" sz="quarter" idx="22"/>
          </p:nvPr>
        </p:nvSpPr>
        <p:spPr>
          <a:xfrm>
            <a:off x="358775" y="4464299"/>
            <a:ext cx="3024188" cy="1512639"/>
          </a:xfrm>
        </p:spPr>
        <p:txBody>
          <a:bodyPr lIns="180000" tIns="144000" rIns="18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3598863" y="5548959"/>
            <a:ext cx="4681537" cy="427979"/>
          </a:xfrm>
          <a:solidFill>
            <a:srgbClr val="E6962C"/>
          </a:solidFill>
        </p:spPr>
        <p:txBody>
          <a:bodyPr wrap="square"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411" y="2231669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-72411" y="3816316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72411" y="5401207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191258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schmal u. Bildunt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3"/>
          <p:cNvSpPr>
            <a:spLocks noGrp="1"/>
          </p:cNvSpPr>
          <p:nvPr>
            <p:ph type="pic" sz="quarter" idx="23"/>
          </p:nvPr>
        </p:nvSpPr>
        <p:spPr>
          <a:xfrm>
            <a:off x="358775" y="1295400"/>
            <a:ext cx="3024188" cy="1296615"/>
          </a:xfrm>
        </p:spPr>
        <p:txBody>
          <a:bodyPr lIns="180000" tIns="144000" rIns="18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24"/>
          </p:nvPr>
        </p:nvSpPr>
        <p:spPr>
          <a:xfrm>
            <a:off x="358775" y="2880047"/>
            <a:ext cx="3024188" cy="1296615"/>
          </a:xfrm>
        </p:spPr>
        <p:txBody>
          <a:bodyPr lIns="180000" tIns="144000" rIns="18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25"/>
          </p:nvPr>
        </p:nvSpPr>
        <p:spPr>
          <a:xfrm>
            <a:off x="358775" y="4464223"/>
            <a:ext cx="3024188" cy="1296615"/>
          </a:xfrm>
        </p:spPr>
        <p:txBody>
          <a:bodyPr lIns="180000" tIns="144000" rIns="18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3598863" y="5548959"/>
            <a:ext cx="4681537" cy="427979"/>
          </a:xfrm>
          <a:solidFill>
            <a:srgbClr val="E6962C"/>
          </a:solidFill>
        </p:spPr>
        <p:txBody>
          <a:bodyPr wrap="square"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410" y="2015645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592015"/>
            <a:ext cx="3024188" cy="221018"/>
          </a:xfrm>
        </p:spPr>
        <p:txBody>
          <a:bodyPr tIns="36000"/>
          <a:lstStyle>
            <a:lvl1pPr marL="0" indent="0">
              <a:buNone/>
              <a:defRPr sz="1200" b="0"/>
            </a:lvl1pPr>
          </a:lstStyle>
          <a:p>
            <a:pPr lvl="0"/>
            <a:r>
              <a:rPr lang="de-DE" dirty="0"/>
              <a:t>Bildunterschrift eingeben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72410" y="3600292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4176662"/>
            <a:ext cx="3024188" cy="221018"/>
          </a:xfrm>
        </p:spPr>
        <p:txBody>
          <a:bodyPr tIns="36000"/>
          <a:lstStyle>
            <a:lvl1pPr marL="0" indent="0">
              <a:buNone/>
              <a:defRPr sz="1200" b="0"/>
            </a:lvl1pPr>
          </a:lstStyle>
          <a:p>
            <a:pPr lvl="0"/>
            <a:r>
              <a:rPr lang="de-DE" dirty="0"/>
              <a:t>Bildunterschrift eingeben</a:t>
            </a:r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-72410" y="5184468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58775" y="5760838"/>
            <a:ext cx="3024188" cy="221018"/>
          </a:xfrm>
        </p:spPr>
        <p:txBody>
          <a:bodyPr tIns="36000"/>
          <a:lstStyle>
            <a:lvl1pPr marL="0" indent="0">
              <a:buNone/>
              <a:defRPr sz="1200" b="0"/>
            </a:lvl1pPr>
          </a:lstStyle>
          <a:p>
            <a:pPr lvl="0"/>
            <a:r>
              <a:rPr lang="de-DE" dirty="0"/>
              <a:t>Bildunterschrift eingeben</a:t>
            </a:r>
          </a:p>
        </p:txBody>
      </p:sp>
    </p:spTree>
    <p:extLst>
      <p:ext uri="{BB962C8B-B14F-4D97-AF65-F5344CB8AC3E}">
        <p14:creationId xmlns:p14="http://schemas.microsoft.com/office/powerpoint/2010/main" val="1337369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schmal und 3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358775" y="1295400"/>
            <a:ext cx="3024188" cy="1440631"/>
          </a:xfrm>
        </p:spPr>
        <p:txBody>
          <a:bodyPr lIns="180000" tIns="108000" rIns="180000" bIns="144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25"/>
          </p:nvPr>
        </p:nvSpPr>
        <p:spPr>
          <a:xfrm>
            <a:off x="358775" y="2916051"/>
            <a:ext cx="3024188" cy="1440631"/>
          </a:xfrm>
        </p:spPr>
        <p:txBody>
          <a:bodyPr lIns="180000" tIns="108000" rIns="180000" bIns="144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9" name="Bildplatzhalter 3"/>
          <p:cNvSpPr>
            <a:spLocks noGrp="1"/>
          </p:cNvSpPr>
          <p:nvPr>
            <p:ph type="pic" sz="quarter" idx="26"/>
          </p:nvPr>
        </p:nvSpPr>
        <p:spPr>
          <a:xfrm>
            <a:off x="358775" y="4536307"/>
            <a:ext cx="3024188" cy="1440631"/>
          </a:xfrm>
        </p:spPr>
        <p:txBody>
          <a:bodyPr lIns="180000" tIns="108000" rIns="180000" bIns="144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409" y="215966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-72408" y="3779842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72408" y="5400073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3598863" y="2916051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3598863" y="4536231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4450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quadratisch u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/>
          <p:cNvSpPr>
            <a:spLocks noGrp="1"/>
          </p:cNvSpPr>
          <p:nvPr>
            <p:ph type="pic" sz="quarter" idx="18"/>
          </p:nvPr>
        </p:nvSpPr>
        <p:spPr>
          <a:xfrm>
            <a:off x="358775" y="1295400"/>
            <a:ext cx="4681538" cy="4681538"/>
          </a:xfrm>
        </p:spPr>
        <p:txBody>
          <a:bodyPr lIns="540000" tIns="144000" rIns="54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 baseline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56213" y="1295400"/>
            <a:ext cx="3024187" cy="246221"/>
          </a:xfrm>
        </p:spPr>
        <p:txBody>
          <a:bodyPr wrap="square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6" y="5400569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5256213" y="5302738"/>
            <a:ext cx="3024187" cy="674200"/>
          </a:xfrm>
          <a:solidFill>
            <a:srgbClr val="E6962C"/>
          </a:solidFill>
        </p:spPr>
        <p:txBody>
          <a:bodyPr wrap="square"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</p:spTree>
    <p:extLst>
      <p:ext uri="{BB962C8B-B14F-4D97-AF65-F5344CB8AC3E}">
        <p14:creationId xmlns:p14="http://schemas.microsoft.com/office/powerpoint/2010/main" val="1919709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ganzseitig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>
          <a:xfrm>
            <a:off x="358774" y="1295400"/>
            <a:ext cx="7921625" cy="4681538"/>
          </a:xfrm>
        </p:spPr>
        <p:txBody>
          <a:bodyPr lIns="2160000" tIns="144000" rIns="216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 baseline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6" y="5400569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3178896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breit u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58774" y="1295400"/>
            <a:ext cx="7921625" cy="2880791"/>
          </a:xfrm>
        </p:spPr>
        <p:txBody>
          <a:bodyPr lIns="2160000" tIns="144000" rIns="2160000" bIns="144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4176191"/>
            <a:ext cx="7921624" cy="391628"/>
          </a:xfrm>
        </p:spPr>
        <p:txBody>
          <a:bodyPr wrap="square" tIns="14400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3" y="3599822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1930479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oben und 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3"/>
          <p:cNvSpPr>
            <a:spLocks noGrp="1"/>
          </p:cNvSpPr>
          <p:nvPr>
            <p:ph type="pic" sz="quarter" idx="20"/>
          </p:nvPr>
        </p:nvSpPr>
        <p:spPr>
          <a:xfrm>
            <a:off x="358775" y="1295400"/>
            <a:ext cx="3817590" cy="1908683"/>
          </a:xfrm>
        </p:spPr>
        <p:txBody>
          <a:bodyPr lIns="360000" tIns="144000" rIns="36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462810" y="1295400"/>
            <a:ext cx="3817590" cy="1908683"/>
          </a:xfrm>
        </p:spPr>
        <p:txBody>
          <a:bodyPr lIns="360000" tIns="144000" rIns="36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baseline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3204083"/>
            <a:ext cx="3817589" cy="391628"/>
          </a:xfrm>
        </p:spPr>
        <p:txBody>
          <a:bodyPr wrap="square" tIns="14400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4" y="2627714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4464398" y="3204083"/>
            <a:ext cx="3816002" cy="391628"/>
          </a:xfrm>
        </p:spPr>
        <p:txBody>
          <a:bodyPr wrap="square" tIns="14400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032658" y="2627714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348582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oben und 3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358775" y="1295400"/>
            <a:ext cx="2449438" cy="1620651"/>
          </a:xfrm>
        </p:spPr>
        <p:txBody>
          <a:bodyPr lIns="72000" tIns="144000" rIns="36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3094869" y="1295400"/>
            <a:ext cx="2449438" cy="1620651"/>
          </a:xfrm>
        </p:spPr>
        <p:txBody>
          <a:bodyPr lIns="72000" tIns="144000" rIns="36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5830962" y="1295400"/>
            <a:ext cx="2449438" cy="1620651"/>
          </a:xfrm>
        </p:spPr>
        <p:txBody>
          <a:bodyPr lIns="72000" tIns="144000" rIns="36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2916051"/>
            <a:ext cx="2449437" cy="324498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3" y="233968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3094869" y="2916051"/>
            <a:ext cx="2449437" cy="324498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2663130" y="233968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5832401" y="2916051"/>
            <a:ext cx="2449437" cy="324498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5400662" y="233968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9169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oben und 4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"/>
          <p:cNvSpPr>
            <a:spLocks noGrp="1"/>
          </p:cNvSpPr>
          <p:nvPr>
            <p:ph type="pic" sz="quarter" idx="30"/>
          </p:nvPr>
        </p:nvSpPr>
        <p:spPr>
          <a:xfrm>
            <a:off x="2412169" y="1295400"/>
            <a:ext cx="1765362" cy="1188603"/>
          </a:xfrm>
        </p:spPr>
        <p:txBody>
          <a:bodyPr tIns="0" anchor="ctr" anchorCtr="0"/>
          <a:lstStyle>
            <a:lvl1pPr marL="0" indent="0" algn="ctr">
              <a:buNone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9" name="Bildplatzhalter 3"/>
          <p:cNvSpPr>
            <a:spLocks noGrp="1"/>
          </p:cNvSpPr>
          <p:nvPr>
            <p:ph type="pic" sz="quarter" idx="26"/>
          </p:nvPr>
        </p:nvSpPr>
        <p:spPr>
          <a:xfrm>
            <a:off x="358775" y="1295400"/>
            <a:ext cx="1765362" cy="1188603"/>
          </a:xfrm>
        </p:spPr>
        <p:txBody>
          <a:bodyPr tIns="0" anchor="ctr" anchorCtr="0"/>
          <a:lstStyle>
            <a:lvl1pPr marL="0" indent="0" algn="ctr">
              <a:buNone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1" name="Bildplatzhalter 3"/>
          <p:cNvSpPr>
            <a:spLocks noGrp="1"/>
          </p:cNvSpPr>
          <p:nvPr>
            <p:ph type="pic" sz="quarter" idx="28"/>
          </p:nvPr>
        </p:nvSpPr>
        <p:spPr>
          <a:xfrm>
            <a:off x="4464397" y="1295400"/>
            <a:ext cx="1765362" cy="1188603"/>
          </a:xfrm>
        </p:spPr>
        <p:txBody>
          <a:bodyPr tIns="0" anchor="ctr" anchorCtr="0"/>
          <a:lstStyle>
            <a:lvl1pPr marL="0" indent="0" algn="ctr">
              <a:buNone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2" name="Bildplatzhalter 3"/>
          <p:cNvSpPr>
            <a:spLocks noGrp="1"/>
          </p:cNvSpPr>
          <p:nvPr>
            <p:ph type="pic" sz="quarter" idx="29"/>
          </p:nvPr>
        </p:nvSpPr>
        <p:spPr>
          <a:xfrm>
            <a:off x="6514339" y="1295400"/>
            <a:ext cx="1765362" cy="1188603"/>
          </a:xfrm>
        </p:spPr>
        <p:txBody>
          <a:bodyPr tIns="0" anchor="ctr" anchorCtr="0"/>
          <a:lstStyle>
            <a:lvl1pPr marL="0" indent="0" algn="ctr">
              <a:buNone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2484003"/>
            <a:ext cx="1765361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2" y="1907633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2412170" y="2484003"/>
            <a:ext cx="1765361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1980432" y="1907633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4464398" y="2484003"/>
            <a:ext cx="1765361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4032660" y="1907633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6516401" y="2484003"/>
            <a:ext cx="1763999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6084663" y="1907633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366355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chm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00101" y="6227763"/>
            <a:ext cx="3240212" cy="252000"/>
          </a:xfrm>
          <a:prstGeom prst="rect">
            <a:avLst/>
          </a:prstGeom>
        </p:spPr>
        <p:txBody>
          <a:bodyPr vert="horz" wrap="none" lIns="0" tIns="0" rIns="0" bIns="360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400" y="6227763"/>
            <a:ext cx="252000" cy="252412"/>
          </a:xfrm>
          <a:prstGeom prst="rect">
            <a:avLst/>
          </a:prstGeom>
        </p:spPr>
        <p:txBody>
          <a:bodyPr vert="horz" lIns="0" tIns="0" rIns="0" bIns="360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358775" y="2771775"/>
            <a:ext cx="6121400" cy="3608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600000"/>
            <a:ext cx="4319588" cy="2880000"/>
          </a:xfrm>
        </p:spPr>
        <p:txBody>
          <a:bodyPr lIns="288000" tIns="144000" rIns="288000" bIns="180000" anchor="ctr" anchorCtr="1">
            <a:noAutofit/>
          </a:bodyPr>
          <a:lstStyle>
            <a:lvl1pPr marL="8550" marR="0" indent="0" algn="l" defTabSz="86401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Bild durch Klicken auf Symbol einfügen</a:t>
            </a:r>
            <a:br>
              <a:rPr lang="de-DE" dirty="0"/>
            </a:br>
            <a:r>
              <a:rPr lang="de-DE" dirty="0"/>
              <a:t>Bildanpassung mit „Zuschneiden“-Funktion über die rechte Maustaste</a:t>
            </a:r>
          </a:p>
        </p:txBody>
      </p:sp>
    </p:spTree>
    <p:extLst>
      <p:ext uri="{BB962C8B-B14F-4D97-AF65-F5344CB8AC3E}">
        <p14:creationId xmlns:p14="http://schemas.microsoft.com/office/powerpoint/2010/main" val="915616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oben und 2 Texte, Ab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3"/>
          <p:cNvSpPr>
            <a:spLocks noGrp="1"/>
          </p:cNvSpPr>
          <p:nvPr>
            <p:ph type="pic" sz="quarter" idx="20"/>
          </p:nvPr>
        </p:nvSpPr>
        <p:spPr>
          <a:xfrm>
            <a:off x="358775" y="1295400"/>
            <a:ext cx="3780000" cy="1908683"/>
          </a:xfrm>
        </p:spPr>
        <p:txBody>
          <a:bodyPr lIns="360000" tIns="144000" rIns="36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536405" y="1295400"/>
            <a:ext cx="3744000" cy="1908683"/>
          </a:xfrm>
        </p:spPr>
        <p:txBody>
          <a:bodyPr lIns="360000" tIns="144000" rIns="360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3204083"/>
            <a:ext cx="3781585" cy="391628"/>
          </a:xfrm>
        </p:spPr>
        <p:txBody>
          <a:bodyPr wrap="square" tIns="14400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4" y="2627714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4536000" y="3204083"/>
            <a:ext cx="3744415" cy="391628"/>
          </a:xfrm>
        </p:spPr>
        <p:txBody>
          <a:bodyPr wrap="square" tIns="14400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106253" y="2627714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5" name="Gleichschenkliges Dreieck 4"/>
          <p:cNvSpPr/>
          <p:nvPr userDrawn="1"/>
        </p:nvSpPr>
        <p:spPr>
          <a:xfrm rot="5400000">
            <a:off x="4140373" y="2124000"/>
            <a:ext cx="432000" cy="216000"/>
          </a:xfrm>
          <a:prstGeom prst="triangle">
            <a:avLst/>
          </a:prstGeom>
          <a:solidFill>
            <a:srgbClr val="E69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6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oben und 3 Texte, Ab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3"/>
          <p:cNvSpPr>
            <a:spLocks noGrp="1"/>
          </p:cNvSpPr>
          <p:nvPr>
            <p:ph type="pic" sz="quarter" idx="20"/>
          </p:nvPr>
        </p:nvSpPr>
        <p:spPr>
          <a:xfrm>
            <a:off x="358775" y="1295400"/>
            <a:ext cx="2376000" cy="1620000"/>
          </a:xfrm>
        </p:spPr>
        <p:txBody>
          <a:bodyPr lIns="72000" tIns="144000" rIns="36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2915590"/>
            <a:ext cx="2377429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72963" y="233968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5" name="Gleichschenkliges Dreieck 4"/>
          <p:cNvSpPr/>
          <p:nvPr userDrawn="1"/>
        </p:nvSpPr>
        <p:spPr>
          <a:xfrm rot="5400000">
            <a:off x="2736217" y="1980000"/>
            <a:ext cx="432000" cy="216000"/>
          </a:xfrm>
          <a:prstGeom prst="triangle">
            <a:avLst/>
          </a:prstGeom>
          <a:solidFill>
            <a:srgbClr val="E69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21"/>
          </p:nvPr>
        </p:nvSpPr>
        <p:spPr>
          <a:xfrm>
            <a:off x="3132249" y="1295400"/>
            <a:ext cx="2376000" cy="1620000"/>
          </a:xfrm>
        </p:spPr>
        <p:txBody>
          <a:bodyPr lIns="72000" tIns="144000" rIns="36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3132250" y="2915590"/>
            <a:ext cx="2377429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2700511" y="233968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24"/>
          </p:nvPr>
        </p:nvSpPr>
        <p:spPr>
          <a:xfrm>
            <a:off x="5904557" y="1295400"/>
            <a:ext cx="2376000" cy="1620000"/>
          </a:xfrm>
        </p:spPr>
        <p:txBody>
          <a:bodyPr lIns="72000" tIns="144000" rIns="36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5904558" y="2915590"/>
            <a:ext cx="2377429" cy="539942"/>
          </a:xfrm>
        </p:spPr>
        <p:txBody>
          <a:bodyPr wrap="square" tIns="108000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9" name="Textplatzhalter 9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5472819" y="2339681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20" name="Gleichschenkliges Dreieck 19"/>
          <p:cNvSpPr/>
          <p:nvPr userDrawn="1"/>
        </p:nvSpPr>
        <p:spPr>
          <a:xfrm rot="5400000">
            <a:off x="5508525" y="1980000"/>
            <a:ext cx="432000" cy="216000"/>
          </a:xfrm>
          <a:prstGeom prst="triangle">
            <a:avLst/>
          </a:prstGeom>
          <a:solidFill>
            <a:srgbClr val="E69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8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e, Ab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8776" y="1295400"/>
            <a:ext cx="2377429" cy="4681538"/>
          </a:xfrm>
          <a:ln w="6350">
            <a:solidFill>
              <a:schemeClr val="tx1"/>
            </a:solidFill>
          </a:ln>
        </p:spPr>
        <p:txBody>
          <a:bodyPr wrap="square" lIns="144000" tIns="10800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Gleichschenkliges Dreieck 4"/>
          <p:cNvSpPr/>
          <p:nvPr userDrawn="1"/>
        </p:nvSpPr>
        <p:spPr>
          <a:xfrm rot="5400000">
            <a:off x="2736217" y="3312000"/>
            <a:ext cx="432000" cy="216000"/>
          </a:xfrm>
          <a:prstGeom prst="triangle">
            <a:avLst/>
          </a:prstGeom>
          <a:solidFill>
            <a:srgbClr val="E69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Gleichschenkliges Dreieck 19"/>
          <p:cNvSpPr/>
          <p:nvPr userDrawn="1"/>
        </p:nvSpPr>
        <p:spPr>
          <a:xfrm rot="5400000">
            <a:off x="5508525" y="3312000"/>
            <a:ext cx="432000" cy="216000"/>
          </a:xfrm>
          <a:prstGeom prst="triangle">
            <a:avLst/>
          </a:prstGeom>
          <a:solidFill>
            <a:srgbClr val="E69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130873" y="1295400"/>
            <a:ext cx="2377429" cy="4681538"/>
          </a:xfrm>
          <a:ln w="6350">
            <a:solidFill>
              <a:schemeClr val="tx1"/>
            </a:solidFill>
          </a:ln>
        </p:spPr>
        <p:txBody>
          <a:bodyPr wrap="square" lIns="144000" tIns="10800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906034" y="1295400"/>
            <a:ext cx="2377429" cy="4681538"/>
          </a:xfrm>
          <a:ln w="6350">
            <a:solidFill>
              <a:schemeClr val="tx1"/>
            </a:solidFill>
          </a:ln>
        </p:spPr>
        <p:txBody>
          <a:bodyPr wrap="square" lIns="144000" tIns="10800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3551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00101" y="6227763"/>
            <a:ext cx="3240212" cy="252000"/>
          </a:xfrm>
          <a:prstGeom prst="rect">
            <a:avLst/>
          </a:prstGeom>
        </p:spPr>
        <p:txBody>
          <a:bodyPr vert="horz" wrap="none" lIns="0" tIns="0" rIns="0" bIns="360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400" y="6227763"/>
            <a:ext cx="252000" cy="252412"/>
          </a:xfrm>
          <a:prstGeom prst="rect">
            <a:avLst/>
          </a:prstGeom>
        </p:spPr>
        <p:txBody>
          <a:bodyPr vert="horz" lIns="0" tIns="0" rIns="0" bIns="360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358775" y="2771775"/>
            <a:ext cx="6121400" cy="3608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0915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2771775"/>
            <a:ext cx="6121400" cy="360850"/>
          </a:xfrm>
        </p:spPr>
        <p:txBody>
          <a:bodyPr/>
          <a:lstStyle>
            <a:lvl1pPr>
              <a:spcBef>
                <a:spcPts val="700"/>
              </a:spcBef>
              <a:defRPr/>
            </a:lvl1pPr>
          </a:lstStyle>
          <a:p>
            <a:pPr lvl="0"/>
            <a:r>
              <a:rPr lang="de-DE" dirty="0"/>
              <a:t>Kontaktdaten hinzufügen</a:t>
            </a: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358775" y="2237856"/>
            <a:ext cx="6118224" cy="498175"/>
          </a:xfrm>
          <a:prstGeom prst="rect">
            <a:avLst/>
          </a:prstGeom>
        </p:spPr>
        <p:txBody>
          <a:bodyPr vert="horz" wrap="square" lIns="0" tIns="0" rIns="0" bIns="100800" rtlCol="0" anchor="b" anchorCtr="0">
            <a:spAutoFit/>
          </a:bodyPr>
          <a:lstStyle>
            <a:lvl1pPr algn="l" defTabSz="864017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800" kern="1200">
                <a:solidFill>
                  <a:srgbClr val="14639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00101" y="6227763"/>
            <a:ext cx="3240212" cy="252000"/>
          </a:xfrm>
          <a:prstGeom prst="rect">
            <a:avLst/>
          </a:prstGeom>
        </p:spPr>
        <p:txBody>
          <a:bodyPr vert="horz" wrap="none" lIns="0" tIns="0" rIns="0" bIns="360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400" y="6227763"/>
            <a:ext cx="252000" cy="252412"/>
          </a:xfrm>
          <a:prstGeom prst="rect">
            <a:avLst/>
          </a:prstGeom>
        </p:spPr>
        <p:txBody>
          <a:bodyPr vert="horz" lIns="0" tIns="0" rIns="0" bIns="360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001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193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633600"/>
            <a:ext cx="6120621" cy="408737"/>
          </a:xfrm>
        </p:spPr>
        <p:txBody>
          <a:bodyPr wrap="square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6221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5548959"/>
            <a:ext cx="7921625" cy="427979"/>
          </a:xfrm>
          <a:solidFill>
            <a:srgbClr val="E6962C"/>
          </a:solidFill>
        </p:spPr>
        <p:txBody>
          <a:bodyPr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</p:spTree>
    <p:extLst>
      <p:ext uri="{BB962C8B-B14F-4D97-AF65-F5344CB8AC3E}">
        <p14:creationId xmlns:p14="http://schemas.microsoft.com/office/powerpoint/2010/main" val="219511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schmal u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/>
          <p:cNvSpPr>
            <a:spLocks noGrp="1"/>
          </p:cNvSpPr>
          <p:nvPr>
            <p:ph type="pic" sz="quarter" idx="16"/>
          </p:nvPr>
        </p:nvSpPr>
        <p:spPr>
          <a:xfrm>
            <a:off x="358775" y="1295400"/>
            <a:ext cx="3024188" cy="4681538"/>
          </a:xfrm>
        </p:spPr>
        <p:txBody>
          <a:bodyPr lIns="180000" tIns="144000" rIns="180000" bIns="144000" anchor="ctr" anchorCtr="1">
            <a:noAutofit/>
          </a:bodyPr>
          <a:lstStyle>
            <a:lvl1pPr marL="0" indent="0" algn="l">
              <a:buNone/>
              <a:defRPr sz="1200" b="0" baseline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685" y="5400293"/>
            <a:ext cx="1008658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3598863" y="5548959"/>
            <a:ext cx="4681537" cy="427979"/>
          </a:xfrm>
          <a:solidFill>
            <a:srgbClr val="E6962C"/>
          </a:solidFill>
        </p:spPr>
        <p:txBody>
          <a:bodyPr wrap="square"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</p:spTree>
    <p:extLst>
      <p:ext uri="{BB962C8B-B14F-4D97-AF65-F5344CB8AC3E}">
        <p14:creationId xmlns:p14="http://schemas.microsoft.com/office/powerpoint/2010/main" val="14969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schmal u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358775" y="1295400"/>
            <a:ext cx="3024188" cy="2304727"/>
          </a:xfrm>
        </p:spPr>
        <p:txBody>
          <a:bodyPr lIns="108000" tIns="144000" rIns="72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baseline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8"/>
          </p:nvPr>
        </p:nvSpPr>
        <p:spPr>
          <a:xfrm>
            <a:off x="358775" y="3672211"/>
            <a:ext cx="3024188" cy="2304727"/>
          </a:xfrm>
        </p:spPr>
        <p:txBody>
          <a:bodyPr lIns="108000" tIns="144000" rIns="72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3598863" y="5548959"/>
            <a:ext cx="4681537" cy="427979"/>
          </a:xfrm>
          <a:solidFill>
            <a:srgbClr val="E6962C"/>
          </a:solidFill>
        </p:spPr>
        <p:txBody>
          <a:bodyPr wrap="square"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412" y="3023757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-72412" y="5401295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</p:spTree>
    <p:extLst>
      <p:ext uri="{BB962C8B-B14F-4D97-AF65-F5344CB8AC3E}">
        <p14:creationId xmlns:p14="http://schemas.microsoft.com/office/powerpoint/2010/main" val="356972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schmal u. Bildunt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3"/>
          <p:cNvSpPr>
            <a:spLocks noGrp="1"/>
          </p:cNvSpPr>
          <p:nvPr>
            <p:ph type="pic" sz="quarter" idx="20"/>
          </p:nvPr>
        </p:nvSpPr>
        <p:spPr>
          <a:xfrm>
            <a:off x="358775" y="1295400"/>
            <a:ext cx="3024188" cy="2088703"/>
          </a:xfrm>
        </p:spPr>
        <p:txBody>
          <a:bodyPr lIns="108000" tIns="144000" rIns="72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21"/>
          </p:nvPr>
        </p:nvSpPr>
        <p:spPr>
          <a:xfrm>
            <a:off x="358775" y="3672135"/>
            <a:ext cx="3024188" cy="2088703"/>
          </a:xfrm>
        </p:spPr>
        <p:txBody>
          <a:bodyPr lIns="108000" tIns="144000" rIns="72000" bIns="180000" anchor="ctr" anchorCtr="1">
            <a:noAutofit/>
          </a:bodyPr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598863" y="1295400"/>
            <a:ext cx="4681537" cy="2462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3598863" y="5548959"/>
            <a:ext cx="4681537" cy="427979"/>
          </a:xfrm>
          <a:solidFill>
            <a:srgbClr val="E6962C"/>
          </a:solidFill>
        </p:spPr>
        <p:txBody>
          <a:bodyPr wrap="square" lIns="108000" tIns="72000" rIns="108000" bIns="108000" anchor="b" anchorCtr="0">
            <a:spAutoFit/>
          </a:bodyPr>
          <a:lstStyle>
            <a:lvl1pPr marL="266700" indent="-266700">
              <a:spcBef>
                <a:spcPts val="800"/>
              </a:spcBef>
              <a:buFont typeface="Wingdings" pitchFamily="2" charset="2"/>
              <a:buChar char=""/>
              <a:tabLst/>
              <a:defRPr b="1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pPr lvl="0"/>
            <a:r>
              <a:rPr lang="de-DE" dirty="0"/>
              <a:t>Resümee / Info (orange oder grün)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72411" y="2807733"/>
            <a:ext cx="1008112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384550"/>
            <a:ext cx="3024188" cy="221018"/>
          </a:xfrm>
        </p:spPr>
        <p:txBody>
          <a:bodyPr tIns="36000"/>
          <a:lstStyle>
            <a:lvl1pPr marL="0" indent="0">
              <a:buNone/>
              <a:defRPr sz="1200" b="0"/>
            </a:lvl1pPr>
          </a:lstStyle>
          <a:p>
            <a:pPr lvl="0"/>
            <a:r>
              <a:rPr lang="de-DE" dirty="0"/>
              <a:t>Bildunterschrift eingeben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72410" y="5183998"/>
            <a:ext cx="1008113" cy="144627"/>
          </a:xfrm>
        </p:spPr>
        <p:txBody>
          <a:bodyPr wrap="none" lIns="72000" tIns="36000" rIns="0">
            <a:noAutofit/>
          </a:bodyPr>
          <a:lstStyle>
            <a:lvl1pPr marL="0" indent="0">
              <a:buNone/>
              <a:defRPr sz="600" b="0" baseline="0"/>
            </a:lvl1pPr>
          </a:lstStyle>
          <a:p>
            <a:pPr lvl="0"/>
            <a:r>
              <a:rPr lang="de-DE" dirty="0"/>
              <a:t>Bildquelle eingeben</a:t>
            </a:r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5760000"/>
            <a:ext cx="3024188" cy="221018"/>
          </a:xfrm>
        </p:spPr>
        <p:txBody>
          <a:bodyPr tIns="36000"/>
          <a:lstStyle>
            <a:lvl1pPr marL="0" indent="0">
              <a:buNone/>
              <a:defRPr sz="1200" b="0"/>
            </a:lvl1pPr>
          </a:lstStyle>
          <a:p>
            <a:pPr lvl="0"/>
            <a:r>
              <a:rPr lang="de-DE" dirty="0"/>
              <a:t>Bildunterschrift eingeben</a:t>
            </a:r>
          </a:p>
        </p:txBody>
      </p:sp>
    </p:spTree>
    <p:extLst>
      <p:ext uri="{BB962C8B-B14F-4D97-AF65-F5344CB8AC3E}">
        <p14:creationId xmlns:p14="http://schemas.microsoft.com/office/powerpoint/2010/main" val="240626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2.wmf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 userDrawn="1"/>
        </p:nvGrpSpPr>
        <p:grpSpPr bwMode="auto">
          <a:xfrm>
            <a:off x="0" y="0"/>
            <a:ext cx="8640763" cy="1079500"/>
            <a:chOff x="0" y="0"/>
            <a:chExt cx="5443" cy="680"/>
          </a:xfrm>
        </p:grpSpPr>
        <p:sp>
          <p:nvSpPr>
            <p:cNvPr id="23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443" cy="680"/>
            </a:xfrm>
            <a:prstGeom prst="rect">
              <a:avLst/>
            </a:prstGeom>
            <a:solidFill>
              <a:srgbClr val="0C38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4"/>
            <p:cNvSpPr>
              <a:spLocks noChangeArrowheads="1"/>
            </p:cNvSpPr>
            <p:nvPr userDrawn="1"/>
          </p:nvSpPr>
          <p:spPr bwMode="auto">
            <a:xfrm>
              <a:off x="2018" y="0"/>
              <a:ext cx="703" cy="680"/>
            </a:xfrm>
            <a:prstGeom prst="rect">
              <a:avLst/>
            </a:prstGeom>
            <a:solidFill>
              <a:srgbClr val="0E4A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Rectangle 5"/>
            <p:cNvSpPr>
              <a:spLocks noChangeArrowheads="1"/>
            </p:cNvSpPr>
            <p:nvPr userDrawn="1"/>
          </p:nvSpPr>
          <p:spPr bwMode="auto">
            <a:xfrm>
              <a:off x="1338" y="0"/>
              <a:ext cx="703" cy="680"/>
            </a:xfrm>
            <a:prstGeom prst="rect">
              <a:avLst/>
            </a:prstGeom>
            <a:solidFill>
              <a:srgbClr val="1463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6"/>
            <p:cNvSpPr>
              <a:spLocks noChangeArrowheads="1"/>
            </p:cNvSpPr>
            <p:nvPr userDrawn="1"/>
          </p:nvSpPr>
          <p:spPr bwMode="auto">
            <a:xfrm>
              <a:off x="658" y="0"/>
              <a:ext cx="703" cy="680"/>
            </a:xfrm>
            <a:prstGeom prst="rect">
              <a:avLst/>
            </a:prstGeom>
            <a:solidFill>
              <a:srgbClr val="009FC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Rectangle 7"/>
            <p:cNvSpPr>
              <a:spLocks noChangeArrowheads="1"/>
            </p:cNvSpPr>
            <p:nvPr userDrawn="1"/>
          </p:nvSpPr>
          <p:spPr bwMode="auto">
            <a:xfrm>
              <a:off x="0" y="0"/>
              <a:ext cx="680" cy="680"/>
            </a:xfrm>
            <a:prstGeom prst="rect">
              <a:avLst/>
            </a:prstGeom>
            <a:solidFill>
              <a:srgbClr val="5DAED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1032" name="Picture 8" descr="IAV_claim_W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" y="212"/>
              <a:ext cx="892" cy="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8776" y="1841465"/>
            <a:ext cx="6118224" cy="894566"/>
          </a:xfrm>
          <a:prstGeom prst="rect">
            <a:avLst/>
          </a:prstGeom>
        </p:spPr>
        <p:txBody>
          <a:bodyPr vert="horz" wrap="square" lIns="0" tIns="0" rIns="0" bIns="10080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8774" y="2772035"/>
            <a:ext cx="6118225" cy="360850"/>
          </a:xfrm>
          <a:prstGeom prst="rect">
            <a:avLst/>
          </a:prstGeom>
        </p:spPr>
        <p:txBody>
          <a:bodyPr vert="horz" wrap="square" lIns="0" tIns="14400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9" name="Rectangle 10"/>
          <p:cNvSpPr>
            <a:spLocks noChangeArrowheads="1"/>
          </p:cNvSpPr>
          <p:nvPr userDrawn="1"/>
        </p:nvSpPr>
        <p:spPr bwMode="auto">
          <a:xfrm>
            <a:off x="358775" y="2754000"/>
            <a:ext cx="6118225" cy="17463"/>
          </a:xfrm>
          <a:prstGeom prst="rect">
            <a:avLst/>
          </a:prstGeom>
          <a:solidFill>
            <a:srgbClr val="14639E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1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hf hdr="0" dt="0"/>
  <p:txStyles>
    <p:titleStyle>
      <a:lvl1pPr algn="l" defTabSz="864017" rtl="0" eaLnBrk="1" latinLnBrk="0" hangingPunct="1">
        <a:lnSpc>
          <a:spcPct val="92000"/>
        </a:lnSpc>
        <a:spcBef>
          <a:spcPct val="0"/>
        </a:spcBef>
        <a:buNone/>
        <a:defRPr sz="2800" kern="1200">
          <a:solidFill>
            <a:srgbClr val="14639E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864017" rtl="0" eaLnBrk="1" latinLnBrk="0" hangingPunct="1">
        <a:spcBef>
          <a:spcPts val="0"/>
        </a:spcBef>
        <a:buFont typeface="Arial" pitchFamily="34" charset="0"/>
        <a:buNone/>
        <a:defRPr sz="1400" kern="1200">
          <a:solidFill>
            <a:srgbClr val="14639E"/>
          </a:solidFill>
          <a:latin typeface="Arial" pitchFamily="34" charset="0"/>
          <a:ea typeface="+mn-ea"/>
          <a:cs typeface="Arial" pitchFamily="34" charset="0"/>
        </a:defRPr>
      </a:lvl1pPr>
      <a:lvl2pPr marL="361950" indent="-184150" algn="l" defTabSz="864017" rtl="0" eaLnBrk="1" latinLnBrk="0" hangingPunct="1">
        <a:spcBef>
          <a:spcPts val="8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9750" indent="-177800" algn="l" defTabSz="864017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6213" algn="l" defTabSz="864017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indent="0" algn="l" defTabSz="864017" rtl="0" eaLnBrk="1" latinLnBrk="0" hangingPunct="1">
        <a:spcBef>
          <a:spcPts val="1600"/>
        </a:spcBef>
        <a:buFontTx/>
        <a:buNone/>
        <a:defRPr sz="16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376046" indent="-216004" algn="l" defTabSz="8640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/>
          <p:cNvGrpSpPr>
            <a:grpSpLocks/>
          </p:cNvGrpSpPr>
          <p:nvPr userDrawn="1"/>
        </p:nvGrpSpPr>
        <p:grpSpPr bwMode="auto">
          <a:xfrm>
            <a:off x="0" y="6227763"/>
            <a:ext cx="8640763" cy="252412"/>
            <a:chOff x="0" y="3923"/>
            <a:chExt cx="5443" cy="159"/>
          </a:xfrm>
        </p:grpSpPr>
        <p:sp>
          <p:nvSpPr>
            <p:cNvPr id="16" name="Rectangle 32"/>
            <p:cNvSpPr>
              <a:spLocks noChangeArrowheads="1"/>
            </p:cNvSpPr>
            <p:nvPr userDrawn="1"/>
          </p:nvSpPr>
          <p:spPr bwMode="auto">
            <a:xfrm>
              <a:off x="0" y="3923"/>
              <a:ext cx="5443" cy="159"/>
            </a:xfrm>
            <a:prstGeom prst="rect">
              <a:avLst/>
            </a:prstGeom>
            <a:solidFill>
              <a:srgbClr val="0C3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11" tIns="45705" rIns="91411" bIns="4570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 userDrawn="1"/>
          </p:nvSpPr>
          <p:spPr bwMode="auto">
            <a:xfrm>
              <a:off x="658" y="3923"/>
              <a:ext cx="249" cy="159"/>
            </a:xfrm>
            <a:prstGeom prst="rect">
              <a:avLst/>
            </a:prstGeom>
            <a:solidFill>
              <a:srgbClr val="0E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11" tIns="45705" rIns="91411" bIns="4570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 userDrawn="1"/>
          </p:nvSpPr>
          <p:spPr bwMode="auto">
            <a:xfrm>
              <a:off x="431" y="3923"/>
              <a:ext cx="249" cy="159"/>
            </a:xfrm>
            <a:prstGeom prst="rect">
              <a:avLst/>
            </a:prstGeom>
            <a:solidFill>
              <a:srgbClr val="146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11" tIns="45705" rIns="91411" bIns="4570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29"/>
            <p:cNvSpPr>
              <a:spLocks noChangeArrowheads="1"/>
            </p:cNvSpPr>
            <p:nvPr userDrawn="1"/>
          </p:nvSpPr>
          <p:spPr bwMode="auto">
            <a:xfrm>
              <a:off x="204" y="3923"/>
              <a:ext cx="250" cy="159"/>
            </a:xfrm>
            <a:prstGeom prst="rect">
              <a:avLst/>
            </a:prstGeom>
            <a:solidFill>
              <a:srgbClr val="009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11" tIns="45705" rIns="91411" bIns="4570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28"/>
            <p:cNvSpPr>
              <a:spLocks noChangeArrowheads="1"/>
            </p:cNvSpPr>
            <p:nvPr userDrawn="1"/>
          </p:nvSpPr>
          <p:spPr bwMode="auto">
            <a:xfrm>
              <a:off x="0" y="3923"/>
              <a:ext cx="226" cy="159"/>
            </a:xfrm>
            <a:prstGeom prst="rect">
              <a:avLst/>
            </a:prstGeom>
            <a:solidFill>
              <a:srgbClr val="5DA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11" tIns="45705" rIns="91411" bIns="4570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358775" y="1060450"/>
            <a:ext cx="6118225" cy="17463"/>
          </a:xfrm>
          <a:prstGeom prst="rect">
            <a:avLst/>
          </a:prstGeom>
          <a:solidFill>
            <a:srgbClr val="14639E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8776" y="635106"/>
            <a:ext cx="3601565" cy="408737"/>
          </a:xfrm>
          <a:prstGeom prst="rect">
            <a:avLst/>
          </a:prstGeom>
        </p:spPr>
        <p:txBody>
          <a:bodyPr vert="horz" wrap="square" lIns="0" tIns="0" rIns="0" bIns="75600" rtlCol="0" anchor="b" anchorCtr="0">
            <a:spAutoFit/>
          </a:bodyPr>
          <a:lstStyle/>
          <a:p>
            <a:r>
              <a:rPr lang="de-DE" dirty="0"/>
              <a:t>Titelmasterformat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8775" y="1295400"/>
            <a:ext cx="7920000" cy="260840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00101" y="6227763"/>
            <a:ext cx="3240212" cy="252000"/>
          </a:xfrm>
          <a:prstGeom prst="rect">
            <a:avLst/>
          </a:prstGeom>
        </p:spPr>
        <p:txBody>
          <a:bodyPr vert="horz" wrap="none" lIns="0" tIns="0" rIns="0" bIns="360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IAV  05/2017  TP-C31  Markus Wolf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400" y="6227763"/>
            <a:ext cx="252000" cy="252412"/>
          </a:xfrm>
          <a:prstGeom prst="rect">
            <a:avLst/>
          </a:prstGeom>
        </p:spPr>
        <p:txBody>
          <a:bodyPr vert="horz" lIns="0" tIns="0" rIns="0" bIns="360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Picture 9" descr="IAV_claim_CO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41313"/>
            <a:ext cx="1416050" cy="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997930" y="333549"/>
            <a:ext cx="1712348" cy="592138"/>
          </a:xfrm>
          <a:prstGeom prst="rect">
            <a:avLst/>
          </a:prstGeom>
        </p:spPr>
      </p:pic>
      <p:cxnSp>
        <p:nvCxnSpPr>
          <p:cNvPr id="22" name="Gerader Verbinder 21"/>
          <p:cNvCxnSpPr/>
          <p:nvPr userDrawn="1"/>
        </p:nvCxnSpPr>
        <p:spPr>
          <a:xfrm>
            <a:off x="6807398" y="287759"/>
            <a:ext cx="0" cy="55020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2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80" r:id="rId3"/>
    <p:sldLayoutId id="2147483678" r:id="rId4"/>
    <p:sldLayoutId id="2147483682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hf hd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14639E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864017" rtl="0" eaLnBrk="1" latinLnBrk="0" hangingPunct="1">
        <a:spcBef>
          <a:spcPts val="1600"/>
        </a:spcBef>
        <a:buFont typeface="Arial" pitchFamily="34" charset="0"/>
        <a:buNone/>
        <a:defRPr sz="16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82563" indent="-182563" algn="l" defTabSz="864017" rtl="0" eaLnBrk="1" latinLnBrk="0" hangingPunct="1">
        <a:spcBef>
          <a:spcPts val="800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6213" algn="l" defTabSz="864017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41338" indent="-182563" algn="l" defTabSz="864017" rtl="0" eaLnBrk="1" latinLnBrk="0" hangingPunct="1"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5963" indent="-174625" algn="l" defTabSz="864017" rtl="0" eaLnBrk="1" latinLnBrk="0" hangingPunct="1">
        <a:spcBef>
          <a:spcPts val="500"/>
        </a:spcBef>
        <a:buFont typeface="Arial" pitchFamily="34" charset="0"/>
        <a:buChar char="–"/>
        <a:defRPr sz="1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898525" indent="-182563" algn="l" defTabSz="864017" rtl="0" eaLnBrk="1" latinLnBrk="0" hangingPunct="1">
        <a:spcBef>
          <a:spcPts val="5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74738" indent="-176213" algn="l" defTabSz="864017" rtl="0" eaLnBrk="1" latinLnBrk="0" hangingPunct="1">
        <a:spcBef>
          <a:spcPts val="5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82563" algn="l" defTabSz="864017" rtl="0" eaLnBrk="1" latinLnBrk="0" hangingPunct="1">
        <a:spcBef>
          <a:spcPts val="5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1925" indent="-174625" algn="l" defTabSz="864017" rtl="0" eaLnBrk="1" latinLnBrk="0" hangingPunct="1">
        <a:spcBef>
          <a:spcPts val="5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58776" y="1614929"/>
            <a:ext cx="6118224" cy="1121102"/>
          </a:xfrm>
        </p:spPr>
        <p:txBody>
          <a:bodyPr/>
          <a:lstStyle/>
          <a:p>
            <a:r>
              <a:rPr lang="de-DE" sz="2400" dirty="0"/>
              <a:t>Konzeption einer Prozesskette zur Analyse der  Ausführungsdauer von Simulink Modellen auf eingebetteten Systemen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8775" y="2771775"/>
            <a:ext cx="6121400" cy="576293"/>
          </a:xfrm>
        </p:spPr>
        <p:txBody>
          <a:bodyPr/>
          <a:lstStyle/>
          <a:p>
            <a:r>
              <a:rPr lang="de-DE" dirty="0"/>
              <a:t>Verteidigung der Masterarbeit</a:t>
            </a:r>
          </a:p>
          <a:p>
            <a:r>
              <a:rPr lang="de-DE" dirty="0"/>
              <a:t>Markus Wolf, Berlin, Mai 2017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5" descr="Illu_Traktor_Bagger_LKW_1210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" y="3600454"/>
            <a:ext cx="86407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77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/>
          <p:cNvSpPr/>
          <p:nvPr/>
        </p:nvSpPr>
        <p:spPr>
          <a:xfrm>
            <a:off x="647972" y="3384103"/>
            <a:ext cx="7884000" cy="172819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600" b="1" dirty="0">
                <a:solidFill>
                  <a:schemeClr val="accent2">
                    <a:lumMod val="75000"/>
                  </a:schemeClr>
                </a:solidFill>
              </a:rPr>
              <a:t>Teil II</a:t>
            </a:r>
          </a:p>
        </p:txBody>
      </p:sp>
      <p:sp>
        <p:nvSpPr>
          <p:cNvPr id="8" name="Rechteck: abgerundete Ecken 7"/>
          <p:cNvSpPr/>
          <p:nvPr/>
        </p:nvSpPr>
        <p:spPr>
          <a:xfrm>
            <a:off x="216000" y="1655911"/>
            <a:ext cx="7056709" cy="194421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600" b="1" dirty="0">
                <a:solidFill>
                  <a:schemeClr val="accent2">
                    <a:lumMod val="75000"/>
                  </a:schemeClr>
                </a:solidFill>
              </a:rPr>
              <a:t>Teil I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Konzeptübersicht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10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087959"/>
            <a:ext cx="807938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Konzeptentwicklung</a:t>
            </a:r>
            <a:br>
              <a:rPr lang="de-DE" dirty="0"/>
            </a:br>
            <a:r>
              <a:rPr lang="de-DE" sz="1800" dirty="0"/>
              <a:t>Prozesskette Teil II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11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995692"/>
          </a:xfrm>
        </p:spPr>
        <p:txBody>
          <a:bodyPr/>
          <a:lstStyle/>
          <a:p>
            <a:r>
              <a:rPr lang="de-DE" dirty="0"/>
              <a:t>Modellanalyse zur Untersuchung des aktuellen Simulink Modells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Untersuchen des Modellaufbaus</a:t>
            </a:r>
          </a:p>
          <a:p>
            <a:pPr marL="468313" lvl="1" indent="-285750"/>
            <a:r>
              <a:rPr lang="de-DE" dirty="0"/>
              <a:t>Kontrollfluss</a:t>
            </a:r>
          </a:p>
          <a:p>
            <a:pPr marL="468313" lvl="1" indent="-285750"/>
            <a:r>
              <a:rPr lang="de-DE" dirty="0"/>
              <a:t>Schleifen</a:t>
            </a:r>
          </a:p>
          <a:p>
            <a:pPr marL="468313" lvl="1" indent="-285750"/>
            <a:r>
              <a:rPr lang="de-DE" dirty="0"/>
              <a:t>Blockparameter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(Excel-)Tabelle auslesen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Berechnung der Laufzeitschätzung</a:t>
            </a:r>
          </a:p>
          <a:p>
            <a:pPr marL="468313" lvl="1" indent="-285750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885" y="4213230"/>
            <a:ext cx="6409402" cy="18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Konzeptentwicklung</a:t>
            </a:r>
            <a:br>
              <a:rPr lang="de-DE" dirty="0"/>
            </a:br>
            <a:r>
              <a:rPr lang="de-DE" sz="1800" dirty="0"/>
              <a:t>Aufbau und Ablauf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12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1"/>
            <a:ext cx="7921625" cy="1641475"/>
          </a:xfrm>
        </p:spPr>
        <p:txBody>
          <a:bodyPr/>
          <a:lstStyle/>
          <a:p>
            <a:r>
              <a:rPr lang="de-DE" dirty="0"/>
              <a:t>Laufzeitanalyse-Toolbox</a:t>
            </a:r>
            <a:endParaRPr lang="de-DE" b="0" dirty="0"/>
          </a:p>
          <a:p>
            <a:pPr marL="468313" lvl="1" indent="-285750"/>
            <a:r>
              <a:rPr lang="de-DE" dirty="0"/>
              <a:t>Eingebettet in </a:t>
            </a:r>
            <a:r>
              <a:rPr lang="de-DE" dirty="0" err="1"/>
              <a:t>Matlab</a:t>
            </a:r>
            <a:r>
              <a:rPr lang="de-DE" dirty="0"/>
              <a:t>/Simulink</a:t>
            </a:r>
          </a:p>
          <a:p>
            <a:pPr marL="468313" lvl="1" indent="-285750"/>
            <a:r>
              <a:rPr lang="de-DE" dirty="0"/>
              <a:t>Führt Analyse anhand von Modell und Laufzeittabelle durch</a:t>
            </a:r>
          </a:p>
          <a:p>
            <a:pPr marL="468313" lvl="1" indent="-285750"/>
            <a:r>
              <a:rPr lang="de-DE" dirty="0"/>
              <a:t>Enthält Funktionsblock zur selektiven Analyse</a:t>
            </a:r>
          </a:p>
          <a:p>
            <a:pPr marL="468313" lvl="1" indent="-285750"/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2" y="3195458"/>
            <a:ext cx="7430707" cy="24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13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sz="quarter" idx="13"/>
          </p:nvPr>
        </p:nvSpPr>
        <p:spPr>
          <a:xfrm>
            <a:off x="358773" y="1618445"/>
            <a:ext cx="792162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Problemexposition &amp; Motivation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Konzeptentwicklung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Implementierung</a:t>
            </a:r>
            <a:endParaRPr lang="de-DE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Ergebnisse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Zusammenfassung &amp; Ausblick</a:t>
            </a:r>
          </a:p>
        </p:txBody>
      </p:sp>
      <p:sp>
        <p:nvSpPr>
          <p:cNvPr id="8" name="Rechteck 7"/>
          <p:cNvSpPr/>
          <p:nvPr/>
        </p:nvSpPr>
        <p:spPr>
          <a:xfrm>
            <a:off x="358774" y="4824263"/>
            <a:ext cx="7921625" cy="504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36" y="3721585"/>
            <a:ext cx="1102678" cy="1102678"/>
          </a:xfrm>
          <a:prstGeom prst="rect">
            <a:avLst/>
          </a:prstGeom>
        </p:spPr>
      </p:pic>
      <p:pic>
        <p:nvPicPr>
          <p:cNvPr id="13" name="Picture 4" descr="gears blue 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5" y="2361177"/>
            <a:ext cx="2487224" cy="2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5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Implementierung</a:t>
            </a:r>
            <a:br>
              <a:rPr lang="de-DE" dirty="0"/>
            </a:br>
            <a:r>
              <a:rPr lang="de-DE" sz="1800" dirty="0"/>
              <a:t>Vermessung der Funktionsblöcke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14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1600438"/>
          </a:xfrm>
        </p:spPr>
        <p:txBody>
          <a:bodyPr/>
          <a:lstStyle/>
          <a:p>
            <a:r>
              <a:rPr lang="de-DE" dirty="0"/>
              <a:t>Laufzeit - Messmodell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Einfügen von Assemblerbefehlen durch Funktionsblock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Speichern der Messwerte in „Data Store Memory“-Blöcken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Analysetool (</a:t>
            </a:r>
            <a:r>
              <a:rPr lang="de-DE" b="0" dirty="0" err="1"/>
              <a:t>ControlDesk</a:t>
            </a:r>
            <a:r>
              <a:rPr lang="de-DE" b="0" dirty="0"/>
              <a:t>) zum Aufnehmen von Messreihen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76" y="3148901"/>
            <a:ext cx="7066524" cy="263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Implementierung</a:t>
            </a:r>
            <a:br>
              <a:rPr lang="de-DE" dirty="0"/>
            </a:br>
            <a:r>
              <a:rPr lang="de-DE" sz="1800" dirty="0"/>
              <a:t>Vermessung der Funktionsblöcke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15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1600438"/>
          </a:xfrm>
        </p:spPr>
        <p:txBody>
          <a:bodyPr/>
          <a:lstStyle/>
          <a:p>
            <a:r>
              <a:rPr lang="de-DE" dirty="0"/>
              <a:t>Laufzeitmessung mit „Performance Monitor“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Einfügen von Assemblerbefehlen durch Funktionsblock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Speichern der Messwerte in „Data Store Memory“-Blöcken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/>
              <a:t>ControlDesk</a:t>
            </a:r>
            <a:r>
              <a:rPr lang="de-DE" b="0" dirty="0"/>
              <a:t> zum Aufnehmen von Messreihen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12" y="4406625"/>
            <a:ext cx="2000292" cy="143247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67" y="4680451"/>
            <a:ext cx="1326714" cy="884822"/>
          </a:xfrm>
          <a:prstGeom prst="rect">
            <a:avLst/>
          </a:prstGeom>
        </p:spPr>
      </p:pic>
      <p:sp>
        <p:nvSpPr>
          <p:cNvPr id="8" name="Additionszeichen 7"/>
          <p:cNvSpPr/>
          <p:nvPr/>
        </p:nvSpPr>
        <p:spPr>
          <a:xfrm>
            <a:off x="4921487" y="5026621"/>
            <a:ext cx="203152" cy="19248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56" y="4726322"/>
            <a:ext cx="832950" cy="832950"/>
          </a:xfrm>
          <a:prstGeom prst="rect">
            <a:avLst/>
          </a:prstGeom>
        </p:spPr>
      </p:pic>
      <p:cxnSp>
        <p:nvCxnSpPr>
          <p:cNvPr id="10" name="Gerade Verbindung mit Pfeil 9"/>
          <p:cNvCxnSpPr>
            <a:cxnSpLocks/>
          </p:cNvCxnSpPr>
          <p:nvPr/>
        </p:nvCxnSpPr>
        <p:spPr>
          <a:xfrm>
            <a:off x="6650202" y="5142797"/>
            <a:ext cx="6281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16" y="3359373"/>
            <a:ext cx="3703050" cy="1379296"/>
          </a:xfrm>
          <a:prstGeom prst="rect">
            <a:avLst/>
          </a:prstGeom>
        </p:spPr>
      </p:pic>
      <p:cxnSp>
        <p:nvCxnSpPr>
          <p:cNvPr id="12" name="Verbinder: gewinkelt 11"/>
          <p:cNvCxnSpPr>
            <a:cxnSpLocks/>
            <a:endCxn id="6" idx="1"/>
          </p:cNvCxnSpPr>
          <p:nvPr/>
        </p:nvCxnSpPr>
        <p:spPr>
          <a:xfrm>
            <a:off x="2016125" y="4896271"/>
            <a:ext cx="1248187" cy="226591"/>
          </a:xfrm>
          <a:prstGeom prst="bentConnector3">
            <a:avLst>
              <a:gd name="adj1" fmla="val 28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086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Konzeptübersicht</a:t>
            </a:r>
            <a:br>
              <a:rPr lang="de-DE" dirty="0"/>
            </a:br>
            <a:r>
              <a:rPr lang="de-DE" sz="1800" dirty="0"/>
              <a:t>Implementierung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16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89" y="1583903"/>
            <a:ext cx="6955612" cy="247969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81" y="4657347"/>
            <a:ext cx="1033340" cy="68626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960341" y="4579852"/>
            <a:ext cx="3384376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1600" b="1" dirty="0"/>
              <a:t>Toolbox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Funktionen zur Modellanalyse und Auswertung der Laufzeittabelle</a:t>
            </a:r>
          </a:p>
        </p:txBody>
      </p:sp>
      <p:sp>
        <p:nvSpPr>
          <p:cNvPr id="7" name="Geschweifte Klammer links 6"/>
          <p:cNvSpPr/>
          <p:nvPr/>
        </p:nvSpPr>
        <p:spPr>
          <a:xfrm rot="5400000">
            <a:off x="3878462" y="2986833"/>
            <a:ext cx="307774" cy="2592288"/>
          </a:xfrm>
          <a:prstGeom prst="leftBrace">
            <a:avLst>
              <a:gd name="adj1" fmla="val 23216"/>
              <a:gd name="adj2" fmla="val 50059"/>
            </a:avLst>
          </a:prstGeom>
          <a:ln w="222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503957" y="4063597"/>
            <a:ext cx="7776443" cy="1624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28026" y="2644154"/>
            <a:ext cx="7776443" cy="1591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5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8459" r="28459"/>
          <a:stretch>
            <a:fillRect/>
          </a:stretch>
        </p:blipFill>
        <p:spPr>
          <a:xfrm>
            <a:off x="358775" y="1295400"/>
            <a:ext cx="2449438" cy="468153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6" y="385807"/>
            <a:ext cx="3601565" cy="658036"/>
          </a:xfrm>
        </p:spPr>
        <p:txBody>
          <a:bodyPr/>
          <a:lstStyle/>
          <a:p>
            <a:r>
              <a:rPr lang="de-DE" dirty="0"/>
              <a:t>Implementierung</a:t>
            </a:r>
            <a:br>
              <a:rPr lang="de-DE" dirty="0"/>
            </a:br>
            <a:r>
              <a:rPr lang="de-DE" sz="1800" dirty="0"/>
              <a:t>Modellanalyse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17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168253" y="1295400"/>
            <a:ext cx="5112147" cy="4157548"/>
          </a:xfrm>
        </p:spPr>
        <p:txBody>
          <a:bodyPr/>
          <a:lstStyle/>
          <a:p>
            <a:pPr marL="285750" indent="-285750"/>
            <a:r>
              <a:rPr lang="de-DE" dirty="0"/>
              <a:t>Toolbox Funktionen (Modellanalyse)</a:t>
            </a:r>
          </a:p>
          <a:p>
            <a:pPr marL="468313" lvl="1" indent="-285750"/>
            <a:r>
              <a:rPr lang="de-DE" dirty="0"/>
              <a:t>Lookup-Table-Auswertung</a:t>
            </a:r>
          </a:p>
          <a:p>
            <a:pPr marL="468313" lvl="1" indent="-285750"/>
            <a:r>
              <a:rPr lang="de-DE" dirty="0"/>
              <a:t>Berechnung der Laufzeitschätzung</a:t>
            </a:r>
          </a:p>
          <a:p>
            <a:pPr marL="285750" indent="-285750">
              <a:spcBef>
                <a:spcPts val="700"/>
              </a:spcBef>
            </a:pPr>
            <a:endParaRPr lang="de-DE" sz="1100" dirty="0"/>
          </a:p>
          <a:p>
            <a:pPr marL="285750" indent="-285750"/>
            <a:r>
              <a:rPr lang="de-DE" dirty="0"/>
              <a:t>Funktionsblock</a:t>
            </a:r>
          </a:p>
          <a:p>
            <a:pPr marL="285750" indent="-285750"/>
            <a:endParaRPr lang="de-DE" dirty="0"/>
          </a:p>
          <a:p>
            <a:pPr marL="285750" indent="-285750"/>
            <a:endParaRPr lang="de-DE" dirty="0"/>
          </a:p>
          <a:p>
            <a:pPr lvl="1" indent="0">
              <a:buNone/>
            </a:pPr>
            <a:endParaRPr lang="de-DE" dirty="0"/>
          </a:p>
          <a:p>
            <a:r>
              <a:rPr lang="de-DE" dirty="0"/>
              <a:t>Initialisierung</a:t>
            </a:r>
          </a:p>
          <a:p>
            <a:pPr marL="468313" lvl="1" indent="-285750"/>
            <a:r>
              <a:rPr lang="de-DE" dirty="0" err="1"/>
              <a:t>rte.init</a:t>
            </a:r>
            <a:r>
              <a:rPr lang="de-DE" dirty="0"/>
              <a:t>(‘lookupTable.xlsx‘);</a:t>
            </a:r>
          </a:p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3168253" y="5548959"/>
            <a:ext cx="5112147" cy="427979"/>
          </a:xfrm>
        </p:spPr>
        <p:txBody>
          <a:bodyPr/>
          <a:lstStyle/>
          <a:p>
            <a:r>
              <a:rPr lang="de-DE" dirty="0"/>
              <a:t>Einfach über „Set-Path“ hinzuzufügen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01" y="3062927"/>
            <a:ext cx="1584178" cy="10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18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sz="quarter" idx="13"/>
          </p:nvPr>
        </p:nvSpPr>
        <p:spPr>
          <a:xfrm>
            <a:off x="358773" y="1618445"/>
            <a:ext cx="792162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Problemexposition &amp; Motivation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Konzeptentwicklung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Implementierung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/>
              <a:t>Ergebnisse</a:t>
            </a:r>
            <a:endParaRPr lang="de-DE" sz="2200" b="1" dirty="0"/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Zusammenfassung &amp; Ausblick</a:t>
            </a:r>
          </a:p>
        </p:txBody>
      </p:sp>
      <p:sp>
        <p:nvSpPr>
          <p:cNvPr id="8" name="Rechteck 7"/>
          <p:cNvSpPr/>
          <p:nvPr/>
        </p:nvSpPr>
        <p:spPr>
          <a:xfrm>
            <a:off x="358774" y="4824263"/>
            <a:ext cx="7921625" cy="504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36" y="3721585"/>
            <a:ext cx="1102678" cy="1102678"/>
          </a:xfrm>
          <a:prstGeom prst="rect">
            <a:avLst/>
          </a:prstGeom>
        </p:spPr>
      </p:pic>
      <p:pic>
        <p:nvPicPr>
          <p:cNvPr id="13" name="Picture 4" descr="gears blue 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5" y="2361177"/>
            <a:ext cx="2487224" cy="2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633600"/>
            <a:ext cx="6120621" cy="408737"/>
          </a:xfrm>
        </p:spPr>
        <p:txBody>
          <a:bodyPr/>
          <a:lstStyle/>
          <a:p>
            <a:r>
              <a:rPr lang="de-DE" dirty="0"/>
              <a:t>Evaluierung</a:t>
            </a:r>
            <a:endParaRPr lang="de-DE" sz="1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19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6221"/>
          </a:xfrm>
        </p:spPr>
        <p:txBody>
          <a:bodyPr/>
          <a:lstStyle/>
          <a:p>
            <a:r>
              <a:rPr lang="de-DE" dirty="0"/>
              <a:t>Evaluierung des Konzepts anhand drei verschiedener Modelle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7639"/>
              </p:ext>
            </p:extLst>
          </p:nvPr>
        </p:nvGraphicFramePr>
        <p:xfrm>
          <a:off x="358775" y="1943943"/>
          <a:ext cx="7921624" cy="328870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885052">
                  <a:extLst>
                    <a:ext uri="{9D8B030D-6E8A-4147-A177-3AD203B41FA5}">
                      <a16:colId xmlns:a16="http://schemas.microsoft.com/office/drawing/2014/main" val="1131094213"/>
                    </a:ext>
                  </a:extLst>
                </a:gridCol>
                <a:gridCol w="1884089">
                  <a:extLst>
                    <a:ext uri="{9D8B030D-6E8A-4147-A177-3AD203B41FA5}">
                      <a16:colId xmlns:a16="http://schemas.microsoft.com/office/drawing/2014/main" val="739633080"/>
                    </a:ext>
                  </a:extLst>
                </a:gridCol>
                <a:gridCol w="3152483">
                  <a:extLst>
                    <a:ext uri="{9D8B030D-6E8A-4147-A177-3AD203B41FA5}">
                      <a16:colId xmlns:a16="http://schemas.microsoft.com/office/drawing/2014/main" val="1589468100"/>
                    </a:ext>
                  </a:extLst>
                </a:gridCol>
              </a:tblGrid>
              <a:tr h="423586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Blockanzahl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28154"/>
                  </a:ext>
                </a:extLst>
              </a:tr>
              <a:tr h="696305">
                <a:tc>
                  <a:txBody>
                    <a:bodyPr/>
                    <a:lstStyle/>
                    <a:p>
                      <a:r>
                        <a:rPr lang="de-DE" dirty="0"/>
                        <a:t>Temperaturmodell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Temperaturmodell eines </a:t>
                      </a:r>
                    </a:p>
                    <a:p>
                      <a:r>
                        <a:rPr lang="de-DE" dirty="0"/>
                        <a:t>Dieselabgasstrangs, in Bricks unterteilbar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0406"/>
                  </a:ext>
                </a:extLst>
              </a:tr>
              <a:tr h="696305">
                <a:tc>
                  <a:txBody>
                    <a:bodyPr/>
                    <a:lstStyle/>
                    <a:p>
                      <a:r>
                        <a:rPr lang="de-DE" dirty="0"/>
                        <a:t>DPF-Monitor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DPF-Überwachung durch </a:t>
                      </a:r>
                    </a:p>
                    <a:p>
                      <a:r>
                        <a:rPr lang="de-DE" dirty="0"/>
                        <a:t>Differenzdruckmessung,</a:t>
                      </a:r>
                    </a:p>
                    <a:p>
                      <a:r>
                        <a:rPr lang="de-DE" dirty="0"/>
                        <a:t>Parameterschätzung mit</a:t>
                      </a:r>
                    </a:p>
                    <a:p>
                      <a:r>
                        <a:rPr lang="de-DE" dirty="0"/>
                        <a:t>Kalman-Filter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65912"/>
                  </a:ext>
                </a:extLst>
              </a:tr>
              <a:tr h="423586">
                <a:tc>
                  <a:txBody>
                    <a:bodyPr/>
                    <a:lstStyle/>
                    <a:p>
                      <a:r>
                        <a:rPr lang="de-DE" dirty="0"/>
                        <a:t>Lambda-Regelung (Gas)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Lambda-Regelung für </a:t>
                      </a:r>
                    </a:p>
                    <a:p>
                      <a:r>
                        <a:rPr lang="de-DE" dirty="0"/>
                        <a:t>Gasmotor, Luftpfad-Modell,</a:t>
                      </a:r>
                    </a:p>
                    <a:p>
                      <a:r>
                        <a:rPr lang="de-DE" dirty="0"/>
                        <a:t>OBD-Funktion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77972"/>
                  </a:ext>
                </a:extLst>
              </a:tr>
            </a:tbl>
          </a:graphicData>
        </a:graphic>
      </p:graphicFrame>
      <p:sp>
        <p:nvSpPr>
          <p:cNvPr id="7" name="Rechteck 6"/>
          <p:cNvSpPr/>
          <p:nvPr/>
        </p:nvSpPr>
        <p:spPr>
          <a:xfrm>
            <a:off x="71909" y="4392215"/>
            <a:ext cx="842493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590" y="3240087"/>
            <a:ext cx="8424936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8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sz="quarter" idx="13"/>
          </p:nvPr>
        </p:nvSpPr>
        <p:spPr>
          <a:xfrm>
            <a:off x="358773" y="1618445"/>
            <a:ext cx="792162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/>
              <a:t>Problemexposition &amp; Motivation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/>
              <a:t>Konzeptentwicklung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/>
              <a:t>Implementierung</a:t>
            </a:r>
            <a:endParaRPr lang="de-DE" sz="2200" b="1" dirty="0"/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/>
              <a:t>Ergebnisse</a:t>
            </a:r>
            <a:endParaRPr lang="de-DE" sz="2200" b="1" dirty="0"/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/>
              <a:t>Ausblick</a:t>
            </a:r>
          </a:p>
        </p:txBody>
      </p:sp>
      <p:sp>
        <p:nvSpPr>
          <p:cNvPr id="8" name="Rechteck 7"/>
          <p:cNvSpPr/>
          <p:nvPr/>
        </p:nvSpPr>
        <p:spPr>
          <a:xfrm>
            <a:off x="358774" y="4824263"/>
            <a:ext cx="7921625" cy="504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36" y="3721585"/>
            <a:ext cx="1102678" cy="1102678"/>
          </a:xfrm>
          <a:prstGeom prst="rect">
            <a:avLst/>
          </a:prstGeom>
        </p:spPr>
      </p:pic>
      <p:pic>
        <p:nvPicPr>
          <p:cNvPr id="13" name="Picture 4" descr="gears blue 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5" y="2361177"/>
            <a:ext cx="2487224" cy="2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3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6" y="385807"/>
            <a:ext cx="3601565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Temperaturmodell (6 „Bricks“)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20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597176" y="1514785"/>
            <a:ext cx="4681537" cy="2893100"/>
          </a:xfrm>
        </p:spPr>
        <p:txBody>
          <a:bodyPr/>
          <a:lstStyle/>
          <a:p>
            <a:r>
              <a:rPr lang="de-DE" dirty="0"/>
              <a:t>Laufzeitschätzung für das Temperaturmodell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10,2% Überschätzung</a:t>
            </a:r>
          </a:p>
          <a:p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Abweichung entsteht durch Optimierung während der Codegenerierung und Kompilierung sowie Ausführung auf der Hardware</a:t>
            </a:r>
            <a:endParaRPr lang="de-DE" b="0" dirty="0"/>
          </a:p>
          <a:p>
            <a:pPr marL="468313" lvl="1" indent="-28575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3598863" y="5302738"/>
            <a:ext cx="4681537" cy="674200"/>
          </a:xfrm>
        </p:spPr>
        <p:txBody>
          <a:bodyPr/>
          <a:lstStyle/>
          <a:p>
            <a:r>
              <a:rPr lang="de-DE" dirty="0"/>
              <a:t>10,2% Abweichung ist im Toleranzbereich für eine erste Schätzung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6" y="1799927"/>
            <a:ext cx="299422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sz="1800" dirty="0"/>
            </a:br>
            <a:r>
              <a:rPr lang="de-DE" sz="1800" dirty="0"/>
              <a:t>Temperaturmodell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21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6221"/>
          </a:xfrm>
        </p:spPr>
        <p:txBody>
          <a:bodyPr/>
          <a:lstStyle/>
          <a:p>
            <a:r>
              <a:rPr lang="de-DE" dirty="0"/>
              <a:t>Temperaturmodell: Laufzeit in Abhängigkeit der „Bricks“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79052" y="-274438"/>
            <a:ext cx="4082188" cy="7923644"/>
          </a:xfrm>
          <a:prstGeom prst="rect">
            <a:avLst/>
          </a:prstGeom>
        </p:spPr>
      </p:pic>
      <p:sp>
        <p:nvSpPr>
          <p:cNvPr id="9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28293" y="5710036"/>
            <a:ext cx="1738553" cy="246221"/>
          </a:xfrm>
        </p:spPr>
        <p:txBody>
          <a:bodyPr/>
          <a:lstStyle/>
          <a:p>
            <a:r>
              <a:rPr lang="de-DE" dirty="0"/>
              <a:t>Anzahl an Bricks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 rot="16200000">
            <a:off x="-593241" y="3266173"/>
            <a:ext cx="1738553" cy="246221"/>
          </a:xfrm>
        </p:spPr>
        <p:txBody>
          <a:bodyPr/>
          <a:lstStyle/>
          <a:p>
            <a:r>
              <a:rPr lang="de-DE" dirty="0"/>
              <a:t>Laufzeit (</a:t>
            </a:r>
            <a:r>
              <a:rPr lang="de-DE" dirty="0" err="1"/>
              <a:t>ns</a:t>
            </a:r>
            <a:r>
              <a:rPr lang="de-DE" dirty="0"/>
              <a:t>)</a:t>
            </a:r>
          </a:p>
        </p:txBody>
      </p:sp>
      <p:sp>
        <p:nvSpPr>
          <p:cNvPr id="6" name="Rechteck 5"/>
          <p:cNvSpPr/>
          <p:nvPr/>
        </p:nvSpPr>
        <p:spPr>
          <a:xfrm>
            <a:off x="5904557" y="4032175"/>
            <a:ext cx="2012512" cy="1110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50000"/>
              </a:lnSpc>
            </a:pPr>
            <a:r>
              <a:rPr lang="de-DE" sz="1200" b="1" dirty="0">
                <a:solidFill>
                  <a:schemeClr val="tx1"/>
                </a:solidFill>
              </a:rPr>
              <a:t>Schätzung</a:t>
            </a:r>
          </a:p>
          <a:p>
            <a:pPr algn="l">
              <a:lnSpc>
                <a:spcPct val="150000"/>
              </a:lnSpc>
            </a:pPr>
            <a:r>
              <a:rPr lang="de-DE" sz="1200" b="1" dirty="0">
                <a:solidFill>
                  <a:schemeClr val="tx1"/>
                </a:solidFill>
              </a:rPr>
              <a:t>Messung</a:t>
            </a:r>
          </a:p>
          <a:p>
            <a:pPr algn="l">
              <a:lnSpc>
                <a:spcPct val="150000"/>
              </a:lnSpc>
            </a:pPr>
            <a:r>
              <a:rPr lang="de-DE" sz="1200" b="1" dirty="0" err="1">
                <a:solidFill>
                  <a:schemeClr val="tx1"/>
                </a:solidFill>
              </a:rPr>
              <a:t>sigma</a:t>
            </a:r>
            <a:endParaRPr lang="de-DE" sz="1200" b="1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1200" b="1" dirty="0">
                <a:solidFill>
                  <a:schemeClr val="tx1"/>
                </a:solidFill>
              </a:rPr>
              <a:t>2 </a:t>
            </a:r>
            <a:r>
              <a:rPr lang="de-DE" sz="1200" b="1" dirty="0" err="1">
                <a:solidFill>
                  <a:schemeClr val="tx1"/>
                </a:solidFill>
              </a:rPr>
              <a:t>sigma</a:t>
            </a:r>
            <a:endParaRPr lang="de-DE" sz="1200" b="1" dirty="0">
              <a:solidFill>
                <a:schemeClr val="tx1"/>
              </a:solidFill>
            </a:endParaRPr>
          </a:p>
        </p:txBody>
      </p:sp>
      <p:cxnSp>
        <p:nvCxnSpPr>
          <p:cNvPr id="13" name="Gerader Verbinder 12"/>
          <p:cNvCxnSpPr>
            <a:cxnSpLocks/>
          </p:cNvCxnSpPr>
          <p:nvPr/>
        </p:nvCxnSpPr>
        <p:spPr>
          <a:xfrm>
            <a:off x="7056685" y="4258560"/>
            <a:ext cx="504056" cy="0"/>
          </a:xfrm>
          <a:prstGeom prst="line">
            <a:avLst/>
          </a:prstGeom>
          <a:ln w="15875"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cxnSpLocks/>
          </p:cNvCxnSpPr>
          <p:nvPr/>
        </p:nvCxnSpPr>
        <p:spPr>
          <a:xfrm>
            <a:off x="7056685" y="4536231"/>
            <a:ext cx="504056" cy="0"/>
          </a:xfrm>
          <a:prstGeom prst="line">
            <a:avLst/>
          </a:prstGeom>
          <a:ln w="15875"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08" y="4768902"/>
            <a:ext cx="123810" cy="1238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970" y="4997380"/>
            <a:ext cx="142857" cy="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5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6" y="385807"/>
            <a:ext cx="3601565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DPF-Monitor-Modell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22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598862" y="1511169"/>
            <a:ext cx="4681537" cy="3344505"/>
          </a:xfrm>
        </p:spPr>
        <p:txBody>
          <a:bodyPr/>
          <a:lstStyle/>
          <a:p>
            <a:r>
              <a:rPr lang="de-DE" dirty="0"/>
              <a:t>Laufzeitschätzung für das DPF-Monitor-Modell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11,4% Überschätzung</a:t>
            </a:r>
          </a:p>
          <a:p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Kalman-Filter-Subsystem mit 289 Takten und Standardabweichung von 20 Takten sehr gut abgeschätzt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0" dirty="0">
              <a:sym typeface="Wingdings" panose="05000000000000000000" pitchFamily="2" charset="2"/>
            </a:endParaRPr>
          </a:p>
          <a:p>
            <a:pPr marL="468313" lvl="1" indent="-28575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3598863" y="5302738"/>
            <a:ext cx="4681537" cy="674200"/>
          </a:xfrm>
        </p:spPr>
        <p:txBody>
          <a:bodyPr/>
          <a:lstStyle/>
          <a:p>
            <a:r>
              <a:rPr lang="de-DE" dirty="0"/>
              <a:t>11,4% Abweichung ist im Toleranzbereich für eine erste Schätzung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48" y="2097197"/>
            <a:ext cx="3430906" cy="272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6" y="385807"/>
            <a:ext cx="3601565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Lambda-Regelung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800101" y="6227763"/>
            <a:ext cx="3240212" cy="252000"/>
          </a:xfrm>
        </p:spPr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23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598863" y="1511169"/>
            <a:ext cx="4429538" cy="3406061"/>
          </a:xfrm>
        </p:spPr>
        <p:txBody>
          <a:bodyPr/>
          <a:lstStyle/>
          <a:p>
            <a:r>
              <a:rPr lang="de-DE" dirty="0"/>
              <a:t>Laufzeitschätzung für die Lambda-Regelung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8,2% Unterschätzung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Unterschätzung aufgrund von L2-Cache Zugriffen </a:t>
            </a:r>
            <a:r>
              <a:rPr lang="de-DE" sz="2000" b="0" dirty="0">
                <a:sym typeface="Wingdings" panose="05000000000000000000" pitchFamily="2" charset="2"/>
              </a:rPr>
              <a:t>↔ </a:t>
            </a:r>
            <a:r>
              <a:rPr lang="de-DE" b="0" dirty="0">
                <a:sym typeface="Wingdings" panose="05000000000000000000" pitchFamily="2" charset="2"/>
              </a:rPr>
              <a:t>Programm passt nicht vollständig in L1-Cache</a:t>
            </a:r>
            <a:endParaRPr lang="de-DE" sz="2000" b="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0" dirty="0">
              <a:sym typeface="Wingdings" panose="05000000000000000000" pitchFamily="2" charset="2"/>
            </a:endParaRPr>
          </a:p>
          <a:p>
            <a:pPr marL="468313" lvl="1" indent="-28575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3598863" y="5056516"/>
            <a:ext cx="4681537" cy="920422"/>
          </a:xfrm>
        </p:spPr>
        <p:txBody>
          <a:bodyPr/>
          <a:lstStyle/>
          <a:p>
            <a:r>
              <a:rPr lang="de-DE" dirty="0"/>
              <a:t>-8,2% Abweichung ist im Toleranzbereich, jedoch muss das Konzept um Speicherzugriffe erweitert werden.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20" y="1570583"/>
            <a:ext cx="3367362" cy="33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Zusammenfassung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24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3980577"/>
          </a:xfrm>
        </p:spPr>
        <p:txBody>
          <a:bodyPr/>
          <a:lstStyle/>
          <a:p>
            <a:r>
              <a:rPr lang="de-DE" dirty="0"/>
              <a:t>Konzept konnte validiert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Laufzeitanalyse auf </a:t>
            </a:r>
            <a:r>
              <a:rPr lang="de-DE" b="0" dirty="0">
                <a:solidFill>
                  <a:schemeClr val="accent2"/>
                </a:solidFill>
              </a:rPr>
              <a:t>Modellebene</a:t>
            </a:r>
            <a:r>
              <a:rPr lang="de-DE" b="0" dirty="0"/>
              <a:t>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accent2"/>
                </a:solidFill>
              </a:rPr>
              <a:t>Ohne</a:t>
            </a:r>
            <a:r>
              <a:rPr lang="de-DE" b="0" dirty="0"/>
              <a:t> steten Einsatz von </a:t>
            </a:r>
            <a:r>
              <a:rPr lang="de-DE" b="0" dirty="0">
                <a:solidFill>
                  <a:schemeClr val="accent2"/>
                </a:solidFill>
              </a:rPr>
              <a:t>Codegenerierung</a:t>
            </a:r>
            <a:r>
              <a:rPr lang="de-DE" b="0" dirty="0"/>
              <a:t>, </a:t>
            </a:r>
            <a:r>
              <a:rPr lang="de-DE" b="0" dirty="0">
                <a:solidFill>
                  <a:schemeClr val="accent2"/>
                </a:solidFill>
              </a:rPr>
              <a:t>Kompilierung</a:t>
            </a:r>
            <a:r>
              <a:rPr lang="de-DE" b="0" dirty="0"/>
              <a:t> und </a:t>
            </a:r>
            <a:r>
              <a:rPr lang="de-DE" b="0" dirty="0">
                <a:solidFill>
                  <a:schemeClr val="accent2"/>
                </a:solidFill>
              </a:rPr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Mit Abweichungen von durchschnittlich </a:t>
            </a:r>
            <a:r>
              <a:rPr lang="de-DE" b="0" dirty="0">
                <a:solidFill>
                  <a:schemeClr val="accent2"/>
                </a:solidFill>
              </a:rPr>
              <a:t>9,9%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accent2"/>
                </a:solidFill>
              </a:rPr>
              <a:t>Einfache Integration </a:t>
            </a:r>
            <a:r>
              <a:rPr lang="de-DE" b="0" dirty="0"/>
              <a:t>in den Entwicklungsprozess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accent2"/>
                </a:solidFill>
              </a:rPr>
              <a:t>Einmaliger Aufwand </a:t>
            </a:r>
            <a:r>
              <a:rPr lang="de-DE" b="0" dirty="0"/>
              <a:t>bei der Erstellung einer Lookup Table</a:t>
            </a:r>
            <a:endParaRPr lang="de-DE" sz="2400" b="0" dirty="0"/>
          </a:p>
          <a:p>
            <a:r>
              <a:rPr lang="de-DE" sz="2400" i="1" dirty="0">
                <a:solidFill>
                  <a:schemeClr val="accent5"/>
                </a:solidFill>
              </a:rPr>
              <a:t>↯  </a:t>
            </a:r>
            <a:r>
              <a:rPr lang="de-DE" b="0" dirty="0"/>
              <a:t>„Tiefere“ Speicherzugriffe können nicht abgebildet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358775" y="5302738"/>
            <a:ext cx="7921625" cy="674200"/>
          </a:xfrm>
        </p:spPr>
        <p:txBody>
          <a:bodyPr/>
          <a:lstStyle/>
          <a:p>
            <a:r>
              <a:rPr lang="de-DE" dirty="0"/>
              <a:t>Erste Schätzungen sind mit guter Genauigkeit möglich. Das Konzept muss jedoch um Laufzeiten für Speicherzugriffe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352567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25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sz="quarter" idx="13"/>
          </p:nvPr>
        </p:nvSpPr>
        <p:spPr>
          <a:xfrm>
            <a:off x="358773" y="1618445"/>
            <a:ext cx="792162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Problemexposition &amp; Motivation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Konzeptentwicklung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Implementierung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Ergebnisse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/>
              <a:t>Ausblick</a:t>
            </a:r>
          </a:p>
        </p:txBody>
      </p:sp>
      <p:sp>
        <p:nvSpPr>
          <p:cNvPr id="8" name="Rechteck 7"/>
          <p:cNvSpPr/>
          <p:nvPr/>
        </p:nvSpPr>
        <p:spPr>
          <a:xfrm>
            <a:off x="358774" y="4824263"/>
            <a:ext cx="7921625" cy="504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36" y="3721585"/>
            <a:ext cx="1102678" cy="1102678"/>
          </a:xfrm>
          <a:prstGeom prst="rect">
            <a:avLst/>
          </a:prstGeom>
        </p:spPr>
      </p:pic>
      <p:pic>
        <p:nvPicPr>
          <p:cNvPr id="13" name="Picture 4" descr="gears blue 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5" y="2361177"/>
            <a:ext cx="2487224" cy="2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5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26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39080" y="1655911"/>
            <a:ext cx="7921625" cy="12413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L2-Cache- und Hauptspeicherzugriffe analysieren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Erweiterung durch GUI und </a:t>
            </a:r>
            <a:r>
              <a:rPr lang="de-DE" sz="1800" dirty="0" err="1">
                <a:sym typeface="Wingdings" panose="05000000000000000000" pitchFamily="2" charset="2"/>
              </a:rPr>
              <a:t>Annotations</a:t>
            </a: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Wissen über „Simulink </a:t>
            </a:r>
            <a:r>
              <a:rPr lang="de-DE" sz="1800" dirty="0" err="1">
                <a:sym typeface="Wingdings" panose="05000000000000000000" pitchFamily="2" charset="2"/>
              </a:rPr>
              <a:t>Coder</a:t>
            </a:r>
            <a:r>
              <a:rPr lang="de-DE" sz="1800" dirty="0">
                <a:sym typeface="Wingdings" panose="05000000000000000000" pitchFamily="2" charset="2"/>
              </a:rPr>
              <a:t>“ – Codegenerierung</a:t>
            </a:r>
          </a:p>
        </p:txBody>
      </p:sp>
      <p:pic>
        <p:nvPicPr>
          <p:cNvPr id="1028" name="Picture 4" descr="Bildergebnis für ausbli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6151"/>
            <a:ext cx="8640763" cy="24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358775" y="2771775"/>
            <a:ext cx="6121400" cy="1491929"/>
          </a:xfrm>
        </p:spPr>
        <p:txBody>
          <a:bodyPr/>
          <a:lstStyle/>
          <a:p>
            <a:r>
              <a:rPr lang="de-DE" dirty="0"/>
              <a:t>Markus Wolf</a:t>
            </a:r>
          </a:p>
          <a:p>
            <a:r>
              <a:rPr lang="de-DE" dirty="0"/>
              <a:t>IAV GmbH</a:t>
            </a:r>
          </a:p>
          <a:p>
            <a:r>
              <a:rPr lang="de-DE" dirty="0"/>
              <a:t>Carnotstraße 1, 10587 Berlin</a:t>
            </a:r>
            <a:br>
              <a:rPr lang="de-DE" dirty="0"/>
            </a:br>
            <a:r>
              <a:rPr lang="de-DE" dirty="0"/>
              <a:t>markus.wolf@st.ovgu.de</a:t>
            </a:r>
          </a:p>
          <a:p>
            <a:r>
              <a:rPr lang="de-DE" dirty="0"/>
              <a:t>www.iav.com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27</a:t>
            </a:fld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5" name="Textplatzhalter 4"/>
          <p:cNvSpPr txBox="1">
            <a:spLocks/>
          </p:cNvSpPr>
          <p:nvPr/>
        </p:nvSpPr>
        <p:spPr>
          <a:xfrm>
            <a:off x="0" y="5904383"/>
            <a:ext cx="7921625" cy="575380"/>
          </a:xfrm>
          <a:prstGeom prst="rect">
            <a:avLst/>
          </a:prstGeom>
        </p:spPr>
        <p:txBody>
          <a:bodyPr/>
          <a:lstStyle>
            <a:lvl1pPr marL="0" indent="0" algn="l" defTabSz="864017" rtl="0" eaLnBrk="1" latinLnBrk="0" hangingPunct="1">
              <a:spcBef>
                <a:spcPts val="0"/>
              </a:spcBef>
              <a:buFont typeface="Arial" pitchFamily="34" charset="0"/>
              <a:buNone/>
              <a:defRPr sz="1400" kern="1200">
                <a:solidFill>
                  <a:srgbClr val="14639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61950" indent="-184150" algn="l" defTabSz="864017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9750" indent="-177800" algn="l" defTabSz="86401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5963" indent="-176213" algn="l" defTabSz="864017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l" defTabSz="864017" rtl="0" eaLnBrk="1" latinLnBrk="0" hangingPunct="1">
              <a:spcBef>
                <a:spcPts val="1600"/>
              </a:spcBef>
              <a:buFontTx/>
              <a:buNone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376046" indent="-216004" algn="l" defTabSz="864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/>
              <a:t>Bild-Quellen:</a:t>
            </a:r>
          </a:p>
          <a:p>
            <a:r>
              <a:rPr lang="de-DE" sz="1000" dirty="0"/>
              <a:t>Zahnrad: http://www.iconsdb.com/caribbean-blue-icons/time-icon.html</a:t>
            </a:r>
          </a:p>
          <a:p>
            <a:r>
              <a:rPr lang="de-DE" sz="1000" dirty="0"/>
              <a:t>Stoppuhr: https://www.intraworlds.com/gears-blue-l/</a:t>
            </a:r>
          </a:p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650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sz="1800" dirty="0"/>
            </a:br>
            <a:r>
              <a:rPr lang="de-DE" sz="1800" dirty="0"/>
              <a:t>Temperaturmodell (6 „Bricks“)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28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6221"/>
          </a:xfrm>
        </p:spPr>
        <p:txBody>
          <a:bodyPr/>
          <a:lstStyle/>
          <a:p>
            <a:r>
              <a:rPr lang="de-DE" dirty="0"/>
              <a:t>Laufzeitverteilung des Temperaturmodells (6 „Bricks“)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1" y="1841023"/>
            <a:ext cx="5053692" cy="3887456"/>
          </a:xfrm>
          <a:prstGeom prst="rect">
            <a:avLst/>
          </a:prstGeom>
        </p:spPr>
      </p:pic>
      <p:sp>
        <p:nvSpPr>
          <p:cNvPr id="8" name="Rechteck: abgerundete Ecken 7"/>
          <p:cNvSpPr/>
          <p:nvPr/>
        </p:nvSpPr>
        <p:spPr>
          <a:xfrm>
            <a:off x="6336183" y="2158293"/>
            <a:ext cx="1944216" cy="16264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</a:rPr>
              <a:t>Abtastzeit: 0,01s</a:t>
            </a: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  <a:p>
            <a:pPr algn="l"/>
            <a:r>
              <a:rPr lang="de-DE" sz="1400" b="1" dirty="0">
                <a:solidFill>
                  <a:schemeClr val="tx1"/>
                </a:solidFill>
              </a:rPr>
              <a:t>Berechnungszeit pro Abtastschritt</a:t>
            </a: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  <a:p>
            <a:pPr algn="l"/>
            <a:r>
              <a:rPr lang="de-DE" sz="1400" b="1" dirty="0">
                <a:solidFill>
                  <a:schemeClr val="tx1"/>
                </a:solidFill>
              </a:rPr>
              <a:t>1 Takt </a:t>
            </a:r>
            <a:r>
              <a:rPr lang="de-DE" sz="1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≙ </a:t>
            </a:r>
            <a:r>
              <a:rPr lang="de-DE" sz="1400" b="1" dirty="0">
                <a:solidFill>
                  <a:schemeClr val="tx1"/>
                </a:solidFill>
                <a:ea typeface="Cambria Math" panose="02040503050406030204" pitchFamily="18" charset="0"/>
              </a:rPr>
              <a:t>1,25ns</a:t>
            </a:r>
          </a:p>
          <a:p>
            <a:pPr algn="l"/>
            <a:endParaRPr lang="de-DE" sz="1400" b="1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03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sz="1800" dirty="0"/>
            </a:br>
            <a:r>
              <a:rPr lang="de-DE" sz="1800" dirty="0"/>
              <a:t>DPF-Monitor-Modell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29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6221"/>
          </a:xfrm>
        </p:spPr>
        <p:txBody>
          <a:bodyPr/>
          <a:lstStyle/>
          <a:p>
            <a:r>
              <a:rPr lang="de-DE" dirty="0"/>
              <a:t>Laufzeitverteilung des DPF-Monitor-Modells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63" y="1796111"/>
            <a:ext cx="5150678" cy="3977280"/>
          </a:xfrm>
          <a:prstGeom prst="rect">
            <a:avLst/>
          </a:prstGeom>
        </p:spPr>
      </p:pic>
      <p:sp>
        <p:nvSpPr>
          <p:cNvPr id="8" name="Rechteck: abgerundete Ecken 7"/>
          <p:cNvSpPr/>
          <p:nvPr/>
        </p:nvSpPr>
        <p:spPr>
          <a:xfrm>
            <a:off x="6336183" y="2158293"/>
            <a:ext cx="1944216" cy="16264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</a:rPr>
              <a:t>Abtastzeit: 0,01s</a:t>
            </a: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  <a:p>
            <a:pPr algn="l"/>
            <a:r>
              <a:rPr lang="de-DE" sz="1400" b="1" dirty="0">
                <a:solidFill>
                  <a:schemeClr val="tx1"/>
                </a:solidFill>
              </a:rPr>
              <a:t>Berechnungszeit pro Abtastschritt</a:t>
            </a: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  <a:p>
            <a:pPr algn="l"/>
            <a:r>
              <a:rPr lang="de-DE" sz="1400" b="1" dirty="0">
                <a:solidFill>
                  <a:schemeClr val="tx1"/>
                </a:solidFill>
              </a:rPr>
              <a:t>1 Takt </a:t>
            </a:r>
            <a:r>
              <a:rPr lang="de-DE" sz="1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≙ </a:t>
            </a:r>
            <a:r>
              <a:rPr lang="de-DE" sz="1400" b="1" dirty="0">
                <a:solidFill>
                  <a:schemeClr val="tx1"/>
                </a:solidFill>
                <a:ea typeface="Cambria Math" panose="02040503050406030204" pitchFamily="18" charset="0"/>
              </a:rPr>
              <a:t>1,25ns</a:t>
            </a:r>
          </a:p>
          <a:p>
            <a:pPr algn="l"/>
            <a:endParaRPr lang="de-DE" sz="1400" b="1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6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3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sz="quarter" idx="13"/>
          </p:nvPr>
        </p:nvSpPr>
        <p:spPr>
          <a:xfrm>
            <a:off x="358773" y="1618445"/>
            <a:ext cx="792162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/>
              <a:t>Problemexposition &amp; Motivation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Konzeptentwicklung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Implementierung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Ergebnisse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  <p:sp>
        <p:nvSpPr>
          <p:cNvPr id="8" name="Rechteck 7"/>
          <p:cNvSpPr/>
          <p:nvPr/>
        </p:nvSpPr>
        <p:spPr>
          <a:xfrm>
            <a:off x="358774" y="4824263"/>
            <a:ext cx="7921625" cy="504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36" y="3721585"/>
            <a:ext cx="1102678" cy="1102678"/>
          </a:xfrm>
          <a:prstGeom prst="rect">
            <a:avLst/>
          </a:prstGeom>
        </p:spPr>
      </p:pic>
      <p:pic>
        <p:nvPicPr>
          <p:cNvPr id="13" name="Picture 4" descr="gears blue 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5" y="2361177"/>
            <a:ext cx="2487224" cy="2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13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sz="1800" dirty="0"/>
            </a:br>
            <a:r>
              <a:rPr lang="de-DE" sz="1800" dirty="0"/>
              <a:t>Lambda-Regelung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30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6221"/>
          </a:xfrm>
        </p:spPr>
        <p:txBody>
          <a:bodyPr/>
          <a:lstStyle/>
          <a:p>
            <a:r>
              <a:rPr lang="de-DE" dirty="0"/>
              <a:t>Laufzeitverteilung des Lambda-Regelungs-Modells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45" y="1861431"/>
            <a:ext cx="5136496" cy="4046522"/>
          </a:xfrm>
          <a:prstGeom prst="rect">
            <a:avLst/>
          </a:prstGeom>
        </p:spPr>
      </p:pic>
      <p:sp>
        <p:nvSpPr>
          <p:cNvPr id="8" name="Rechteck: abgerundete Ecken 7"/>
          <p:cNvSpPr/>
          <p:nvPr/>
        </p:nvSpPr>
        <p:spPr>
          <a:xfrm>
            <a:off x="6336183" y="2158293"/>
            <a:ext cx="1944216" cy="16264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</a:rPr>
              <a:t>Abtastzeit: 0,01s</a:t>
            </a: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  <a:p>
            <a:pPr algn="l"/>
            <a:r>
              <a:rPr lang="de-DE" sz="1400" b="1" dirty="0">
                <a:solidFill>
                  <a:schemeClr val="tx1"/>
                </a:solidFill>
              </a:rPr>
              <a:t>Berechnungszeit pro Abtastschritt</a:t>
            </a: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  <a:p>
            <a:pPr algn="l"/>
            <a:r>
              <a:rPr lang="de-DE" sz="1400" b="1" dirty="0">
                <a:solidFill>
                  <a:schemeClr val="tx1"/>
                </a:solidFill>
              </a:rPr>
              <a:t>1 Takt </a:t>
            </a:r>
            <a:r>
              <a:rPr lang="de-DE" sz="1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≙ </a:t>
            </a:r>
            <a:r>
              <a:rPr lang="de-DE" sz="1400" b="1" dirty="0">
                <a:solidFill>
                  <a:schemeClr val="tx1"/>
                </a:solidFill>
                <a:ea typeface="Cambria Math" panose="02040503050406030204" pitchFamily="18" charset="0"/>
              </a:rPr>
              <a:t>1,25ns</a:t>
            </a:r>
          </a:p>
          <a:p>
            <a:pPr algn="l"/>
            <a:endParaRPr lang="de-DE" sz="1400" b="1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algn="l"/>
            <a:endParaRPr lang="de-D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37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Lambda-Regelung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31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Lambda-Regelung L1-Cache </a:t>
            </a:r>
            <a:r>
              <a:rPr lang="de-DE" dirty="0" err="1"/>
              <a:t>Misses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862" y="1618541"/>
            <a:ext cx="5869447" cy="45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0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Lambda-Regelung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32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Lambda-Regelung ohne L2-Cache Zugriff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19,2% Überschätzung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89" y="1792446"/>
            <a:ext cx="6956585" cy="35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9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633600"/>
            <a:ext cx="6120621" cy="408737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33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Durchschnittliche Verteilung der Funktionsblöcke in Simulink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51,3% tragen nicht zur Laufzeit(-schätzung) bei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010" y="1574278"/>
            <a:ext cx="7784804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633600"/>
            <a:ext cx="6120621" cy="408737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34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Durchschnittliche Verteilung der Funktionsblöcke in Simulink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087" y="1943943"/>
            <a:ext cx="8284650" cy="37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Problemexposition &amp; 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4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4116512"/>
          </a:xfrm>
        </p:spPr>
        <p:txBody>
          <a:bodyPr/>
          <a:lstStyle/>
          <a:p>
            <a:r>
              <a:rPr lang="de-DE" dirty="0"/>
              <a:t>Zunehmende Anzahl an Hard- und Softwarekomponenten im KFZ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Steigende Anzahl an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Steigende Komplexität der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(Rechen-)Ressourcen begrenzt + Echtzeitanforderungen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r>
              <a:rPr lang="de-DE" dirty="0"/>
              <a:t>Modellgetriebene Funktionsentwicklung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Abstrakte Programmbeschreibung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Iterativer Entwicklungsprozess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DE" sz="900" b="0" dirty="0"/>
          </a:p>
          <a:p>
            <a:pPr>
              <a:spcBef>
                <a:spcPts val="500"/>
              </a:spcBef>
            </a:pPr>
            <a:r>
              <a:rPr lang="de-DE" sz="2800" i="1" dirty="0">
                <a:solidFill>
                  <a:schemeClr val="accent5"/>
                </a:solidFill>
              </a:rPr>
              <a:t>↯ </a:t>
            </a:r>
            <a:r>
              <a:rPr lang="de-DE" sz="2800" b="0" dirty="0">
                <a:solidFill>
                  <a:schemeClr val="accent5"/>
                </a:solidFill>
              </a:rPr>
              <a:t> </a:t>
            </a:r>
            <a:r>
              <a:rPr lang="de-DE" b="0" dirty="0">
                <a:solidFill>
                  <a:schemeClr val="accent5"/>
                </a:solidFill>
              </a:rPr>
              <a:t>Aufwändige Laufzeitanalysen auf Binärebene</a:t>
            </a:r>
            <a:endParaRPr lang="de-DE" sz="1800" i="1" dirty="0">
              <a:solidFill>
                <a:schemeClr val="accent5"/>
              </a:solidFill>
            </a:endParaRPr>
          </a:p>
        </p:txBody>
      </p:sp>
      <p:sp>
        <p:nvSpPr>
          <p:cNvPr id="9" name="Rechteck: abgerundete Ecken 8"/>
          <p:cNvSpPr/>
          <p:nvPr/>
        </p:nvSpPr>
        <p:spPr>
          <a:xfrm>
            <a:off x="5399606" y="3164780"/>
            <a:ext cx="2880593" cy="43204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Algorithmenentwicklung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0" name="Rechteck: abgerundete Ecken 9"/>
          <p:cNvSpPr/>
          <p:nvPr/>
        </p:nvSpPr>
        <p:spPr>
          <a:xfrm>
            <a:off x="5399805" y="4088454"/>
            <a:ext cx="2880594" cy="43204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Softwareimplementierung</a:t>
            </a:r>
          </a:p>
        </p:txBody>
      </p:sp>
      <p:sp>
        <p:nvSpPr>
          <p:cNvPr id="11" name="Rechteck: abgerundete Ecken 10"/>
          <p:cNvSpPr/>
          <p:nvPr/>
        </p:nvSpPr>
        <p:spPr>
          <a:xfrm>
            <a:off x="5399805" y="4835268"/>
            <a:ext cx="2880594" cy="43204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Laufzeitanalyse</a:t>
            </a:r>
          </a:p>
        </p:txBody>
      </p:sp>
      <p:sp>
        <p:nvSpPr>
          <p:cNvPr id="12" name="Bogen 11"/>
          <p:cNvSpPr/>
          <p:nvPr/>
        </p:nvSpPr>
        <p:spPr>
          <a:xfrm>
            <a:off x="6695327" y="3726561"/>
            <a:ext cx="289150" cy="246658"/>
          </a:xfrm>
          <a:prstGeom prst="arc">
            <a:avLst>
              <a:gd name="adj1" fmla="val 16942417"/>
              <a:gd name="adj2" fmla="val 14505642"/>
            </a:avLst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6264039" y="4520501"/>
            <a:ext cx="0" cy="30415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cxnSpLocks/>
          </p:cNvCxnSpPr>
          <p:nvPr/>
        </p:nvCxnSpPr>
        <p:spPr>
          <a:xfrm>
            <a:off x="7416167" y="4539717"/>
            <a:ext cx="0" cy="284937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358774" y="5585961"/>
            <a:ext cx="7921625" cy="427979"/>
          </a:xfrm>
        </p:spPr>
        <p:txBody>
          <a:bodyPr/>
          <a:lstStyle/>
          <a:p>
            <a:r>
              <a:rPr lang="de-DE" dirty="0"/>
              <a:t>Laufzeitabschätzungen schon frühzeitig während der Funktionsentwicklung</a:t>
            </a:r>
          </a:p>
        </p:txBody>
      </p:sp>
    </p:spTree>
    <p:extLst>
      <p:ext uri="{BB962C8B-B14F-4D97-AF65-F5344CB8AC3E}">
        <p14:creationId xmlns:p14="http://schemas.microsoft.com/office/powerpoint/2010/main" val="21128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eck 46"/>
          <p:cNvSpPr/>
          <p:nvPr/>
        </p:nvSpPr>
        <p:spPr>
          <a:xfrm>
            <a:off x="4968664" y="3024063"/>
            <a:ext cx="3023914" cy="1584176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Problemexposition &amp; Motivation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5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4538164" cy="3200876"/>
          </a:xfrm>
        </p:spPr>
        <p:txBody>
          <a:bodyPr/>
          <a:lstStyle/>
          <a:p>
            <a:r>
              <a:rPr lang="de-DE" dirty="0"/>
              <a:t>Laufzeitanalyse auf Modellebene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Codegenerierung	</a:t>
            </a:r>
            <a:r>
              <a:rPr lang="de-DE" i="1" dirty="0">
                <a:solidFill>
                  <a:schemeClr val="accent5"/>
                </a:solidFill>
              </a:rPr>
              <a:t> 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Kompilierung	</a:t>
            </a:r>
            <a:r>
              <a:rPr lang="de-DE" i="1" dirty="0">
                <a:solidFill>
                  <a:schemeClr val="accent5"/>
                </a:solidFill>
              </a:rPr>
              <a:t> 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Hardware (Steuergerät)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fundierte Programmierkenntnisse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Einbettung in den Entwicklungsprozess (</a:t>
            </a:r>
            <a:r>
              <a:rPr lang="de-DE" b="0" dirty="0" err="1"/>
              <a:t>Matlab</a:t>
            </a:r>
            <a:r>
              <a:rPr lang="de-DE" b="0" dirty="0"/>
              <a:t>/Simulink)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38" name="Rechteck: abgerundete Ecken 37"/>
          <p:cNvSpPr/>
          <p:nvPr/>
        </p:nvSpPr>
        <p:spPr>
          <a:xfrm>
            <a:off x="5040313" y="3131220"/>
            <a:ext cx="2880813" cy="43204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Algorithmenentwicklung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/>
          <p:cNvSpPr/>
          <p:nvPr/>
        </p:nvSpPr>
        <p:spPr>
          <a:xfrm>
            <a:off x="5040533" y="4842697"/>
            <a:ext cx="2880594" cy="43204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Softwareimplementierung</a:t>
            </a:r>
          </a:p>
        </p:txBody>
      </p:sp>
      <p:sp>
        <p:nvSpPr>
          <p:cNvPr id="40" name="Rechteck: abgerundete Ecken 39"/>
          <p:cNvSpPr/>
          <p:nvPr/>
        </p:nvSpPr>
        <p:spPr>
          <a:xfrm>
            <a:off x="5040533" y="4053506"/>
            <a:ext cx="2880594" cy="43204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Laufzeitanalyse</a:t>
            </a:r>
          </a:p>
        </p:txBody>
      </p:sp>
      <p:sp>
        <p:nvSpPr>
          <p:cNvPr id="41" name="Bogen 40"/>
          <p:cNvSpPr/>
          <p:nvPr/>
        </p:nvSpPr>
        <p:spPr>
          <a:xfrm>
            <a:off x="6318811" y="3657690"/>
            <a:ext cx="324038" cy="277747"/>
          </a:xfrm>
          <a:prstGeom prst="arc">
            <a:avLst>
              <a:gd name="adj1" fmla="val 16942417"/>
              <a:gd name="adj2" fmla="val 15047746"/>
            </a:avLst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/>
          <p:cNvCxnSpPr>
            <a:cxnSpLocks/>
            <a:endCxn id="39" idx="0"/>
          </p:cNvCxnSpPr>
          <p:nvPr/>
        </p:nvCxnSpPr>
        <p:spPr>
          <a:xfrm>
            <a:off x="6480830" y="4608239"/>
            <a:ext cx="0" cy="2344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024237" y="1675719"/>
            <a:ext cx="14401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de-DE" sz="1600" i="1" dirty="0">
                <a:solidFill>
                  <a:schemeClr val="accent5"/>
                </a:solidFill>
              </a:rPr>
              <a:t>↯</a:t>
            </a:r>
          </a:p>
          <a:p>
            <a:endParaRPr lang="de-DE" sz="1600" i="1" dirty="0">
              <a:solidFill>
                <a:schemeClr val="accent5"/>
              </a:solidFill>
            </a:endParaRPr>
          </a:p>
          <a:p>
            <a:r>
              <a:rPr lang="de-DE" sz="1600" i="1" dirty="0">
                <a:solidFill>
                  <a:schemeClr val="accent5"/>
                </a:solidFill>
              </a:rPr>
              <a:t>↯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754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8" grpId="0" animBg="1"/>
      <p:bldP spid="39" grpId="0" animBg="1"/>
      <p:bldP spid="40" grpId="0" animBg="1"/>
      <p:bldP spid="4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IAV  05/2017  TP-C31  Markus Wolf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6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sz="quarter" idx="13"/>
          </p:nvPr>
        </p:nvSpPr>
        <p:spPr>
          <a:xfrm>
            <a:off x="358773" y="1618445"/>
            <a:ext cx="792162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Problemexposition &amp; Motivation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/>
              <a:t>Konzeptentwicklung</a:t>
            </a: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Implementierung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dirty="0">
                <a:solidFill>
                  <a:schemeClr val="bg1">
                    <a:lumMod val="75000"/>
                  </a:schemeClr>
                </a:solidFill>
              </a:rPr>
              <a:t>Ergebnisse</a:t>
            </a:r>
            <a:endParaRPr lang="de-DE" sz="2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spcBef>
                <a:spcPts val="800"/>
              </a:spcBef>
              <a:buFont typeface="Arial"/>
              <a:buChar char="•"/>
            </a:pPr>
            <a:r>
              <a:rPr lang="de-DE" sz="2200" b="1" dirty="0">
                <a:solidFill>
                  <a:schemeClr val="bg1">
                    <a:lumMod val="75000"/>
                  </a:schemeClr>
                </a:solidFill>
              </a:rPr>
              <a:t>Zusammenfassung &amp; Ausblick</a:t>
            </a:r>
          </a:p>
        </p:txBody>
      </p:sp>
      <p:sp>
        <p:nvSpPr>
          <p:cNvPr id="8" name="Rechteck 7"/>
          <p:cNvSpPr/>
          <p:nvPr/>
        </p:nvSpPr>
        <p:spPr>
          <a:xfrm>
            <a:off x="358774" y="4824263"/>
            <a:ext cx="7921625" cy="504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36" y="3721585"/>
            <a:ext cx="1102678" cy="1102678"/>
          </a:xfrm>
          <a:prstGeom prst="rect">
            <a:avLst/>
          </a:prstGeom>
        </p:spPr>
      </p:pic>
      <p:pic>
        <p:nvPicPr>
          <p:cNvPr id="13" name="Picture 4" descr="gears blue 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75" y="2361177"/>
            <a:ext cx="2487224" cy="2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7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/>
          <p:cNvSpPr/>
          <p:nvPr/>
        </p:nvSpPr>
        <p:spPr>
          <a:xfrm>
            <a:off x="179708" y="1962273"/>
            <a:ext cx="7056709" cy="18355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600" b="1" dirty="0">
                <a:solidFill>
                  <a:schemeClr val="accent2">
                    <a:lumMod val="75000"/>
                  </a:schemeClr>
                </a:solidFill>
              </a:rPr>
              <a:t>Teil I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Konzeptübersicht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7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Konzeptschema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895" y="2303983"/>
            <a:ext cx="8079382" cy="288032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15885" y="3528119"/>
            <a:ext cx="8216950" cy="234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810" y="3378020"/>
            <a:ext cx="1152128" cy="768386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704" y="3420477"/>
            <a:ext cx="723340" cy="723340"/>
          </a:xfrm>
          <a:prstGeom prst="rect">
            <a:avLst/>
          </a:prstGeom>
        </p:spPr>
      </p:pic>
      <p:cxnSp>
        <p:nvCxnSpPr>
          <p:cNvPr id="42" name="Gerade Verbindung mit Pfeil 41"/>
          <p:cNvCxnSpPr>
            <a:cxnSpLocks/>
            <a:endCxn id="13" idx="1"/>
          </p:cNvCxnSpPr>
          <p:nvPr/>
        </p:nvCxnSpPr>
        <p:spPr>
          <a:xfrm>
            <a:off x="2376165" y="3762213"/>
            <a:ext cx="48230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6192589" y="3782147"/>
            <a:ext cx="50405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474" y="3140228"/>
            <a:ext cx="1737067" cy="1243970"/>
          </a:xfrm>
          <a:prstGeom prst="rect">
            <a:avLst/>
          </a:prstGeom>
        </p:spPr>
      </p:pic>
      <p:sp>
        <p:nvSpPr>
          <p:cNvPr id="38" name="Additionszeichen 37"/>
          <p:cNvSpPr/>
          <p:nvPr/>
        </p:nvSpPr>
        <p:spPr>
          <a:xfrm>
            <a:off x="4384037" y="3665972"/>
            <a:ext cx="203152" cy="19248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59" y="3224949"/>
            <a:ext cx="1103182" cy="10745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Konzeptentwicklung</a:t>
            </a:r>
            <a:br>
              <a:rPr lang="de-DE" dirty="0"/>
            </a:br>
            <a:r>
              <a:rPr lang="de-DE" sz="1800" dirty="0"/>
              <a:t>Prozesskette Teil I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8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1341393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de-DE" dirty="0"/>
              <a:t>Ausnutzen der Modularität von Simulink Modellen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Funktionsblöcke werden einzeln analysiert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Summe der Einzelanalysen ergibt Gesamtanalyse</a:t>
            </a:r>
          </a:p>
          <a:p>
            <a:pPr>
              <a:spcBef>
                <a:spcPts val="700"/>
              </a:spcBef>
            </a:pPr>
            <a:endParaRPr lang="de-DE" sz="10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593" y="4008633"/>
            <a:ext cx="6997986" cy="1156692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2304157" y="3316802"/>
            <a:ext cx="5976242" cy="167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6192589" y="3224949"/>
            <a:ext cx="2087810" cy="167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310440"/>
            <a:ext cx="7921625" cy="1097736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de-DE" dirty="0">
                <a:sym typeface="Wingdings" panose="05000000000000000000" pitchFamily="2" charset="2"/>
              </a:rPr>
              <a:t>Aufbau einer Laufzeit-Tabelle (Lookup Table)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Analysedaten werden aufgenommen und wiederverwertet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Codegenerierung, Kompilierung und Hardware nicht mehr nötig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18004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9" grpId="0" animBg="1"/>
      <p:bldP spid="39" grpId="0" animBg="1"/>
      <p:bldP spid="4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99569"/>
              </p:ext>
            </p:extLst>
          </p:nvPr>
        </p:nvGraphicFramePr>
        <p:xfrm>
          <a:off x="304974" y="3949120"/>
          <a:ext cx="7831831" cy="159522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80315">
                  <a:extLst>
                    <a:ext uri="{9D8B030D-6E8A-4147-A177-3AD203B41FA5}">
                      <a16:colId xmlns:a16="http://schemas.microsoft.com/office/drawing/2014/main" val="1869714245"/>
                    </a:ext>
                  </a:extLst>
                </a:gridCol>
                <a:gridCol w="2209115">
                  <a:extLst>
                    <a:ext uri="{9D8B030D-6E8A-4147-A177-3AD203B41FA5}">
                      <a16:colId xmlns:a16="http://schemas.microsoft.com/office/drawing/2014/main" val="1814051177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3109739893"/>
                    </a:ext>
                  </a:extLst>
                </a:gridCol>
              </a:tblGrid>
              <a:tr h="531741">
                <a:tc>
                  <a:txBody>
                    <a:bodyPr/>
                    <a:lstStyle/>
                    <a:p>
                      <a:r>
                        <a:rPr lang="de-DE" dirty="0"/>
                        <a:t>Blockname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Prozessortakte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55916"/>
                  </a:ext>
                </a:extLst>
              </a:tr>
              <a:tr h="531741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53709"/>
                  </a:ext>
                </a:extLst>
              </a:tr>
              <a:tr h="531741">
                <a:tc>
                  <a:txBody>
                    <a:bodyPr/>
                    <a:lstStyle/>
                    <a:p>
                      <a:r>
                        <a:rPr lang="de-DE" dirty="0" err="1"/>
                        <a:t>Sum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92129"/>
                  </a:ext>
                </a:extLst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46" y="5064414"/>
            <a:ext cx="460998" cy="37718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58" y="4531797"/>
            <a:ext cx="489574" cy="4298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384301"/>
            <a:ext cx="6120621" cy="658036"/>
          </a:xfrm>
        </p:spPr>
        <p:txBody>
          <a:bodyPr/>
          <a:lstStyle/>
          <a:p>
            <a:r>
              <a:rPr lang="de-DE" dirty="0"/>
              <a:t>Konzeptentwicklung</a:t>
            </a:r>
            <a:br>
              <a:rPr lang="de-DE" dirty="0"/>
            </a:br>
            <a:r>
              <a:rPr lang="de-DE" sz="1800" dirty="0"/>
              <a:t>Aufbau einer Lookup Table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IAV  05/2017  TP-C31  Markus Wolf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t>9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4" y="1295400"/>
            <a:ext cx="7921625" cy="2400657"/>
          </a:xfrm>
        </p:spPr>
        <p:txBody>
          <a:bodyPr/>
          <a:lstStyle/>
          <a:p>
            <a:r>
              <a:rPr lang="de-DE" dirty="0"/>
              <a:t>Laufzeiten schwanken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Laufzeitmessung mit Standardabweichung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Kein fester Wert pro Block </a:t>
            </a:r>
            <a:r>
              <a:rPr lang="de-DE" b="0" dirty="0" err="1"/>
              <a:t>zuweisbar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Abhängig von vielen Variablen </a:t>
            </a:r>
          </a:p>
          <a:p>
            <a:r>
              <a:rPr lang="de-DE" b="0" dirty="0">
                <a:sym typeface="Wingdings" panose="05000000000000000000" pitchFamily="2" charset="2"/>
              </a:rPr>
              <a:t> Definieren von Laufzeitfunktionen </a:t>
            </a:r>
            <a:endParaRPr lang="de-DE" b="0" dirty="0"/>
          </a:p>
          <a:p>
            <a:pPr marL="468313" lvl="1" indent="-285750"/>
            <a:endParaRPr lang="de-DE" dirty="0"/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674797"/>
              </p:ext>
            </p:extLst>
          </p:nvPr>
        </p:nvGraphicFramePr>
        <p:xfrm>
          <a:off x="299467" y="3949120"/>
          <a:ext cx="7831831" cy="182025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359224">
                  <a:extLst>
                    <a:ext uri="{9D8B030D-6E8A-4147-A177-3AD203B41FA5}">
                      <a16:colId xmlns:a16="http://schemas.microsoft.com/office/drawing/2014/main" val="1869714245"/>
                    </a:ext>
                  </a:extLst>
                </a:gridCol>
                <a:gridCol w="3023680">
                  <a:extLst>
                    <a:ext uri="{9D8B030D-6E8A-4147-A177-3AD203B41FA5}">
                      <a16:colId xmlns:a16="http://schemas.microsoft.com/office/drawing/2014/main" val="1814051177"/>
                    </a:ext>
                  </a:extLst>
                </a:gridCol>
                <a:gridCol w="2448927">
                  <a:extLst>
                    <a:ext uri="{9D8B030D-6E8A-4147-A177-3AD203B41FA5}">
                      <a16:colId xmlns:a16="http://schemas.microsoft.com/office/drawing/2014/main" val="310973989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r>
                        <a:rPr lang="de-DE" dirty="0"/>
                        <a:t>Blockname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Prozessortakte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55916"/>
                  </a:ext>
                </a:extLst>
              </a:tr>
              <a:tr h="517428">
                <a:tc>
                  <a:txBody>
                    <a:bodyPr/>
                    <a:lstStyle/>
                    <a:p>
                      <a:r>
                        <a:rPr lang="de-DE" dirty="0"/>
                        <a:t>Lookup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rte.lookuptable</a:t>
                      </a:r>
                      <a:r>
                        <a:rPr lang="de-DE" dirty="0"/>
                        <a:t>(handle)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53709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de-DE" dirty="0" err="1"/>
                        <a:t>Assignment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rte.assignment</a:t>
                      </a:r>
                      <a:r>
                        <a:rPr lang="de-DE" dirty="0"/>
                        <a:t>(handle)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92129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550" y="4558150"/>
            <a:ext cx="539384" cy="46323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03" y="5140152"/>
            <a:ext cx="455678" cy="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Titel, Gliederung und Schluss">
  <a:themeElements>
    <a:clrScheme name="IAV">
      <a:dk1>
        <a:sysClr val="windowText" lastClr="000000"/>
      </a:dk1>
      <a:lt1>
        <a:sysClr val="window" lastClr="FFFFFF"/>
      </a:lt1>
      <a:dk2>
        <a:srgbClr val="0C3868"/>
      </a:dk2>
      <a:lt2>
        <a:srgbClr val="FFFFFF"/>
      </a:lt2>
      <a:accent1>
        <a:srgbClr val="5DAEDB"/>
      </a:accent1>
      <a:accent2>
        <a:srgbClr val="009FCA"/>
      </a:accent2>
      <a:accent3>
        <a:srgbClr val="14639E"/>
      </a:accent3>
      <a:accent4>
        <a:srgbClr val="0C3868"/>
      </a:accent4>
      <a:accent5>
        <a:srgbClr val="E6962C"/>
      </a:accent5>
      <a:accent6>
        <a:srgbClr val="91C60E"/>
      </a:accent6>
      <a:hlink>
        <a:srgbClr val="5DAEDB"/>
      </a:hlink>
      <a:folHlink>
        <a:srgbClr val="5DAEDB"/>
      </a:folHlink>
    </a:clrScheme>
    <a:fontScheme name="IA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spcBef>
            <a:spcPts val="800"/>
          </a:spcBef>
          <a:defRPr sz="1600" dirty="0" smtClean="0"/>
        </a:defPPr>
      </a:lstStyle>
    </a:txDef>
  </a:objectDefaults>
  <a:extraClrSchemeLst/>
  <a:custClrLst>
    <a:custClr name="Ampelrot">
      <a:srgbClr val="CE0037"/>
    </a:custClr>
    <a:custClr name="Ampelgelb">
      <a:srgbClr val="FFC600"/>
    </a:custClr>
    <a:custClr name="Dunkelgrün">
      <a:srgbClr val="006747"/>
    </a:custClr>
    <a:custClr name="Violett">
      <a:srgbClr val="5F259F"/>
    </a:custClr>
    <a:custClr name="Himbeer">
      <a:srgbClr val="A20067"/>
    </a:custClr>
    <a:custClr name="60% Orange">
      <a:srgbClr val="FCC577"/>
    </a:custClr>
    <a:custClr name="60% Grün">
      <a:srgbClr val="C5D984"/>
    </a:custClr>
    <a:custClr name="60% Dunkelgrün">
      <a:srgbClr val="66A491"/>
    </a:custClr>
    <a:custClr name="60% Gelb">
      <a:srgbClr val="FFE882"/>
    </a:custClr>
    <a:custClr name="60% Rot">
      <a:srgbClr val="F08590"/>
    </a:custClr>
    <a:custClr name="60% Violett">
      <a:srgbClr val="9577B4"/>
    </a:custClr>
    <a:custClr name="60% Himbeer">
      <a:srgbClr val="CC7AA3"/>
    </a:custClr>
    <a:custClr name="Grau">
      <a:srgbClr val="CCCCCC"/>
    </a:custClr>
  </a:custClrLst>
  <a:extLst>
    <a:ext uri="{05A4C25C-085E-4340-85A3-A5531E510DB2}">
      <thm15:themeFamily xmlns:thm15="http://schemas.microsoft.com/office/thememl/2012/main" name="Präsentation2" id="{DAE74093-A641-4F21-A548-FC1FEF7D3D97}" vid="{96F0036C-B8B1-4D92-9C19-28E00A4F5DF8}"/>
    </a:ext>
  </a:extLst>
</a:theme>
</file>

<file path=ppt/theme/theme2.xml><?xml version="1.0" encoding="utf-8"?>
<a:theme xmlns:a="http://schemas.openxmlformats.org/drawingml/2006/main" name="Text und Bild">
  <a:themeElements>
    <a:clrScheme name="IAV">
      <a:dk1>
        <a:sysClr val="windowText" lastClr="000000"/>
      </a:dk1>
      <a:lt1>
        <a:sysClr val="window" lastClr="FFFFFF"/>
      </a:lt1>
      <a:dk2>
        <a:srgbClr val="0C3868"/>
      </a:dk2>
      <a:lt2>
        <a:srgbClr val="FFFFFF"/>
      </a:lt2>
      <a:accent1>
        <a:srgbClr val="5DAEDB"/>
      </a:accent1>
      <a:accent2>
        <a:srgbClr val="009FCA"/>
      </a:accent2>
      <a:accent3>
        <a:srgbClr val="14639E"/>
      </a:accent3>
      <a:accent4>
        <a:srgbClr val="0C3868"/>
      </a:accent4>
      <a:accent5>
        <a:srgbClr val="E6962C"/>
      </a:accent5>
      <a:accent6>
        <a:srgbClr val="91C60E"/>
      </a:accent6>
      <a:hlink>
        <a:srgbClr val="E6962C"/>
      </a:hlink>
      <a:folHlink>
        <a:srgbClr val="E6962C"/>
      </a:folHlink>
    </a:clrScheme>
    <a:fontScheme name="IA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>
          <a:spcBef>
            <a:spcPts val="800"/>
          </a:spcBef>
          <a:defRPr sz="1600" dirty="0" err="1" smtClean="0"/>
        </a:defPPr>
      </a:lstStyle>
    </a:txDef>
  </a:objectDefaults>
  <a:extraClrSchemeLst/>
  <a:custClrLst>
    <a:custClr name="Ampelrot">
      <a:srgbClr val="CE0037"/>
    </a:custClr>
    <a:custClr name="Ampelgelb">
      <a:srgbClr val="FFC600"/>
    </a:custClr>
    <a:custClr name="Dunkelgrün">
      <a:srgbClr val="006747"/>
    </a:custClr>
    <a:custClr name="Violett">
      <a:srgbClr val="5F259F"/>
    </a:custClr>
    <a:custClr name="Himbeer">
      <a:srgbClr val="A20067"/>
    </a:custClr>
    <a:custClr name="60% Orange">
      <a:srgbClr val="FCC577"/>
    </a:custClr>
    <a:custClr name="60% Grün">
      <a:srgbClr val="C5D984"/>
    </a:custClr>
    <a:custClr name="60% Dunkelgrün">
      <a:srgbClr val="66A491"/>
    </a:custClr>
    <a:custClr name="60% Gelb">
      <a:srgbClr val="FFE882"/>
    </a:custClr>
    <a:custClr name="60% Rot">
      <a:srgbClr val="F08590"/>
    </a:custClr>
    <a:custClr name="60% Violett">
      <a:srgbClr val="9577B4"/>
    </a:custClr>
    <a:custClr name="60% Himbeer">
      <a:srgbClr val="CC7AA3"/>
    </a:custClr>
    <a:custClr name="Grau">
      <a:srgbClr val="CCCCCC"/>
    </a:custClr>
  </a:custClrLst>
  <a:extLst>
    <a:ext uri="{05A4C25C-085E-4340-85A3-A5531E510DB2}">
      <thm15:themeFamily xmlns:thm15="http://schemas.microsoft.com/office/thememl/2012/main" name="Präsentation2" id="{DAE74093-A641-4F21-A548-FC1FEF7D3D97}" vid="{FE8ACE01-0D3E-4232-9F4C-00D615689D73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mpelrot">
      <a:srgbClr val="CE0037"/>
    </a:custClr>
    <a:custClr name="Ampelgelb">
      <a:srgbClr val="FFC600"/>
    </a:custClr>
    <a:custClr name="Dunkelgrün">
      <a:srgbClr val="006747"/>
    </a:custClr>
    <a:custClr name="Violett">
      <a:srgbClr val="5F259F"/>
    </a:custClr>
    <a:custClr name="Himbeer">
      <a:srgbClr val="A20067"/>
    </a:custClr>
    <a:custClr name="60% Orange">
      <a:srgbClr val="FCC577"/>
    </a:custClr>
    <a:custClr name="60% Grün">
      <a:srgbClr val="C5D984"/>
    </a:custClr>
    <a:custClr name="60% Dunkelgrün">
      <a:srgbClr val="66A491"/>
    </a:custClr>
    <a:custClr name="60% Gelb">
      <a:srgbClr val="FFE882"/>
    </a:custClr>
    <a:custClr name="60% Rot">
      <a:srgbClr val="F08590"/>
    </a:custClr>
    <a:custClr name="60% Violett">
      <a:srgbClr val="9577B4"/>
    </a:custClr>
    <a:custClr name="60% Himbeer">
      <a:srgbClr val="CC7AA3"/>
    </a:custClr>
    <a:custClr name="Grau">
      <a:srgbClr val="CCCCCC"/>
    </a:custClr>
  </a:custClr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mpelrot">
      <a:srgbClr val="CE0037"/>
    </a:custClr>
    <a:custClr name="Ampelgelb">
      <a:srgbClr val="FFC600"/>
    </a:custClr>
    <a:custClr name="Dunkelgrün">
      <a:srgbClr val="006747"/>
    </a:custClr>
    <a:custClr name="Violett">
      <a:srgbClr val="5F259F"/>
    </a:custClr>
    <a:custClr name="Himbeer">
      <a:srgbClr val="A20067"/>
    </a:custClr>
    <a:custClr name="60% Orange">
      <a:srgbClr val="FCC577"/>
    </a:custClr>
    <a:custClr name="60% Grün">
      <a:srgbClr val="C5D984"/>
    </a:custClr>
    <a:custClr name="60% Dunkelgrün">
      <a:srgbClr val="66A491"/>
    </a:custClr>
    <a:custClr name="60% Gelb">
      <a:srgbClr val="FFE882"/>
    </a:custClr>
    <a:custClr name="60% Rot">
      <a:srgbClr val="F08590"/>
    </a:custClr>
    <a:custClr name="60% Violett">
      <a:srgbClr val="9577B4"/>
    </a:custClr>
    <a:custClr name="60% Himbeer">
      <a:srgbClr val="CC7AA3"/>
    </a:custClr>
    <a:custClr name="Grau">
      <a:srgbClr val="CCCCCC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</Template>
  <TotalTime>0</TotalTime>
  <Words>946</Words>
  <Application>Microsoft Office PowerPoint</Application>
  <PresentationFormat>Benutzerdefiniert</PresentationFormat>
  <Paragraphs>313</Paragraphs>
  <Slides>34</Slides>
  <Notes>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Titel, Gliederung und Schluss</vt:lpstr>
      <vt:lpstr>Text und Bild</vt:lpstr>
      <vt:lpstr>Konzeption einer Prozesskette zur Analyse der  Ausführungsdauer von Simulink Modellen auf eingebetteten Systemen</vt:lpstr>
      <vt:lpstr>Gliederung</vt:lpstr>
      <vt:lpstr>Gliederung</vt:lpstr>
      <vt:lpstr>Problemexposition &amp; Motivation</vt:lpstr>
      <vt:lpstr>Problemexposition &amp; Motivation</vt:lpstr>
      <vt:lpstr>Gliederung</vt:lpstr>
      <vt:lpstr>Konzeptübersicht</vt:lpstr>
      <vt:lpstr>Konzeptentwicklung Prozesskette Teil I</vt:lpstr>
      <vt:lpstr>Konzeptentwicklung Aufbau einer Lookup Table</vt:lpstr>
      <vt:lpstr>Konzeptübersicht</vt:lpstr>
      <vt:lpstr>Konzeptentwicklung Prozesskette Teil II</vt:lpstr>
      <vt:lpstr>Konzeptentwicklung Aufbau und Ablauf</vt:lpstr>
      <vt:lpstr>Gliederung</vt:lpstr>
      <vt:lpstr>Implementierung Vermessung der Funktionsblöcke</vt:lpstr>
      <vt:lpstr>Implementierung Vermessung der Funktionsblöcke</vt:lpstr>
      <vt:lpstr>Konzeptübersicht Implementierung</vt:lpstr>
      <vt:lpstr>Implementierung Modellanalyse</vt:lpstr>
      <vt:lpstr>Gliederung</vt:lpstr>
      <vt:lpstr>Evaluierung</vt:lpstr>
      <vt:lpstr>Ergebnisse Temperaturmodell (6 „Bricks“)</vt:lpstr>
      <vt:lpstr>Ergebnisse Temperaturmodell</vt:lpstr>
      <vt:lpstr>Ergebnisse DPF-Monitor-Modell</vt:lpstr>
      <vt:lpstr>Ergebnisse Lambda-Regelung</vt:lpstr>
      <vt:lpstr>Ergebnisse Zusammenfassung</vt:lpstr>
      <vt:lpstr>Gliederung</vt:lpstr>
      <vt:lpstr>Ausblick</vt:lpstr>
      <vt:lpstr>PowerPoint-Präsentation</vt:lpstr>
      <vt:lpstr>Ergebnisse Temperaturmodell (6 „Bricks“)</vt:lpstr>
      <vt:lpstr>Ergebnisse DPF-Monitor-Modell</vt:lpstr>
      <vt:lpstr>Ergebnisse Lambda-Regelung</vt:lpstr>
      <vt:lpstr>Ergebnisse Lambda-Regelung</vt:lpstr>
      <vt:lpstr>Ergebnisse Lambda-Regelung</vt:lpstr>
      <vt:lpstr>Anforderungsanalyse</vt:lpstr>
      <vt:lpstr>Anforderungsanalyse</vt:lpstr>
    </vt:vector>
  </TitlesOfParts>
  <Manager>https://profi.iavgroup.local/pkit/go/pelement.do?id=4620&amp;type=Process</Manager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Konzeption einer Prozesskette zur Analyse der  Ausführungsdauer von Simulink Modellen auf eingebetteten Systemen</dc:title>
  <dc:creator>markus</dc:creator>
  <cp:keywords/>
  <dc:description>Test</dc:description>
  <cp:lastModifiedBy>markus</cp:lastModifiedBy>
  <cp:revision>128</cp:revision>
  <cp:lastPrinted>2016-02-10T12:37:00Z</cp:lastPrinted>
  <dcterms:created xsi:type="dcterms:W3CDTF">2017-05-10T14:05:13Z</dcterms:created>
  <dcterms:modified xsi:type="dcterms:W3CDTF">2017-05-24T07:50:18Z</dcterms:modified>
  <cp:category>1.2.1 Marke IAV</cp:category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AV-Template">
    <vt:lpwstr>C:\Templates\Office\Kategorien\Basisvorlagen\Praesentationsvorlage_DE.potx</vt:lpwstr>
  </property>
</Properties>
</file>